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6" r:id="rId5"/>
  </p:sldMasterIdLst>
  <p:notesMasterIdLst>
    <p:notesMasterId r:id="rId92"/>
  </p:notesMasterIdLst>
  <p:handoutMasterIdLst>
    <p:handoutMasterId r:id="rId93"/>
  </p:handoutMasterIdLst>
  <p:sldIdLst>
    <p:sldId id="2260" r:id="rId6"/>
    <p:sldId id="2273" r:id="rId7"/>
    <p:sldId id="2371" r:id="rId8"/>
    <p:sldId id="2274" r:id="rId9"/>
    <p:sldId id="2275" r:id="rId10"/>
    <p:sldId id="2276" r:id="rId11"/>
    <p:sldId id="2278" r:id="rId12"/>
    <p:sldId id="2279" r:id="rId13"/>
    <p:sldId id="2280" r:id="rId14"/>
    <p:sldId id="2281" r:id="rId15"/>
    <p:sldId id="2282" r:id="rId16"/>
    <p:sldId id="2288" r:id="rId17"/>
    <p:sldId id="2289" r:id="rId18"/>
    <p:sldId id="2366" r:id="rId19"/>
    <p:sldId id="2283" r:id="rId20"/>
    <p:sldId id="2284" r:id="rId21"/>
    <p:sldId id="2326" r:id="rId22"/>
    <p:sldId id="2368" r:id="rId23"/>
    <p:sldId id="2369" r:id="rId24"/>
    <p:sldId id="2337" r:id="rId25"/>
    <p:sldId id="2340" r:id="rId26"/>
    <p:sldId id="2341" r:id="rId27"/>
    <p:sldId id="2348" r:id="rId28"/>
    <p:sldId id="2328" r:id="rId29"/>
    <p:sldId id="2292" r:id="rId30"/>
    <p:sldId id="2300" r:id="rId31"/>
    <p:sldId id="2301" r:id="rId32"/>
    <p:sldId id="2293" r:id="rId33"/>
    <p:sldId id="2336" r:id="rId34"/>
    <p:sldId id="2322" r:id="rId35"/>
    <p:sldId id="2323" r:id="rId36"/>
    <p:sldId id="2344" r:id="rId37"/>
    <p:sldId id="2294" r:id="rId38"/>
    <p:sldId id="2295" r:id="rId39"/>
    <p:sldId id="2312" r:id="rId40"/>
    <p:sldId id="2361" r:id="rId41"/>
    <p:sldId id="2362" r:id="rId42"/>
    <p:sldId id="2297" r:id="rId43"/>
    <p:sldId id="2302" r:id="rId44"/>
    <p:sldId id="2357" r:id="rId45"/>
    <p:sldId id="2358" r:id="rId46"/>
    <p:sldId id="2291" r:id="rId47"/>
    <p:sldId id="2365" r:id="rId48"/>
    <p:sldId id="2303" r:id="rId49"/>
    <p:sldId id="2304" r:id="rId50"/>
    <p:sldId id="2363" r:id="rId51"/>
    <p:sldId id="2360" r:id="rId52"/>
    <p:sldId id="2364" r:id="rId53"/>
    <p:sldId id="2296" r:id="rId54"/>
    <p:sldId id="2367" r:id="rId55"/>
    <p:sldId id="2359" r:id="rId56"/>
    <p:sldId id="2306" r:id="rId57"/>
    <p:sldId id="2307" r:id="rId58"/>
    <p:sldId id="2305" r:id="rId59"/>
    <p:sldId id="2308" r:id="rId60"/>
    <p:sldId id="2309" r:id="rId61"/>
    <p:sldId id="2310" r:id="rId62"/>
    <p:sldId id="2349" r:id="rId63"/>
    <p:sldId id="2350" r:id="rId64"/>
    <p:sldId id="2351" r:id="rId65"/>
    <p:sldId id="2313" r:id="rId66"/>
    <p:sldId id="2314" r:id="rId67"/>
    <p:sldId id="2315" r:id="rId68"/>
    <p:sldId id="2316" r:id="rId69"/>
    <p:sldId id="2317" r:id="rId70"/>
    <p:sldId id="2342" r:id="rId71"/>
    <p:sldId id="2318" r:id="rId72"/>
    <p:sldId id="2343" r:id="rId73"/>
    <p:sldId id="2370" r:id="rId74"/>
    <p:sldId id="2352" r:id="rId75"/>
    <p:sldId id="2353" r:id="rId76"/>
    <p:sldId id="2354" r:id="rId77"/>
    <p:sldId id="2355" r:id="rId78"/>
    <p:sldId id="2356" r:id="rId79"/>
    <p:sldId id="2319" r:id="rId80"/>
    <p:sldId id="2332" r:id="rId81"/>
    <p:sldId id="2335" r:id="rId82"/>
    <p:sldId id="2334" r:id="rId83"/>
    <p:sldId id="2324" r:id="rId84"/>
    <p:sldId id="2346" r:id="rId85"/>
    <p:sldId id="2345" r:id="rId86"/>
    <p:sldId id="320" r:id="rId87"/>
    <p:sldId id="2347" r:id="rId88"/>
    <p:sldId id="302" r:id="rId89"/>
    <p:sldId id="2270" r:id="rId90"/>
    <p:sldId id="2271" r:id="rId91"/>
  </p:sldIdLst>
  <p:sldSz cx="12190413" cy="6859588"/>
  <p:notesSz cx="7099300" cy="10234613"/>
  <p:defaultTextStyle>
    <a:defPPr>
      <a:defRPr lang="de-DE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36">
          <p15:clr>
            <a:srgbClr val="A4A3A4"/>
          </p15:clr>
        </p15:guide>
        <p15:guide id="2" orient="horz" pos="901">
          <p15:clr>
            <a:srgbClr val="A4A3A4"/>
          </p15:clr>
        </p15:guide>
        <p15:guide id="3" pos="270">
          <p15:clr>
            <a:srgbClr val="A4A3A4"/>
          </p15:clr>
        </p15:guide>
        <p15:guide id="4" pos="74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dium, Toni" initials="TT" lastIdx="2" clrIdx="0">
    <p:extLst>
      <p:ext uri="{19B8F6BF-5375-455C-9EA6-DF929625EA0E}">
        <p15:presenceInfo xmlns:p15="http://schemas.microsoft.com/office/powerpoint/2012/main" xmlns="" userId="S-1-5-21-789336058-1078081533-1417001333-3896096" providerId="AD"/>
      </p:ext>
    </p:extLst>
  </p:cmAuthor>
  <p:cmAuthor id="2" name="Schleicher, Alexander" initials="SA" lastIdx="1" clrIdx="1">
    <p:extLst>
      <p:ext uri="{19B8F6BF-5375-455C-9EA6-DF929625EA0E}">
        <p15:presenceInfo xmlns:p15="http://schemas.microsoft.com/office/powerpoint/2012/main" xmlns="" userId="S-1-5-21-789336058-1078081533-1417001333-3880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B649B"/>
    <a:srgbClr val="66FF33"/>
    <a:srgbClr val="B1BDB3"/>
    <a:srgbClr val="965AA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1" autoAdjust="0"/>
    <p:restoredTop sz="94242" autoAdjust="0"/>
  </p:normalViewPr>
  <p:slideViewPr>
    <p:cSldViewPr snapToGrid="0" snapToObjects="1" showGuides="1">
      <p:cViewPr varScale="1">
        <p:scale>
          <a:sx n="110" d="100"/>
          <a:sy n="110" d="100"/>
        </p:scale>
        <p:origin x="-480" y="-240"/>
      </p:cViewPr>
      <p:guideLst>
        <p:guide orient="horz" pos="3936"/>
        <p:guide orient="horz" pos="901"/>
        <p:guide pos="270"/>
        <p:guide pos="74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>
        <p:scale>
          <a:sx n="75" d="100"/>
          <a:sy n="75" d="100"/>
        </p:scale>
        <p:origin x="3096" y="60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97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handoutMaster" Target="handoutMasters/handoutMaster1.xml"/><Relationship Id="rId98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gray"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 bwMode="gray"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B2A8FE2-7D44-4F9F-9EBB-87B058C26DA3}" type="datetimeFigureOut"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01.06.2022</a:t>
            </a:fld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 bwMode="gray"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 bwMode="gray"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AB73254-3C94-4E34-A1E4-9C7A9BBFBC47}" type="slidenum"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964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gray"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gray"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56C776-B883-46A1-B575-6E1E635DAE56}" type="datetimeFigureOut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41288" y="768350"/>
            <a:ext cx="6816725" cy="3836988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gray">
          <a:xfrm>
            <a:off x="396051" y="4861441"/>
            <a:ext cx="6307201" cy="4605576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gray"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gray"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4960B8-AC67-479A-A2D5-801105C5EF17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2306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1088502" rtl="0" eaLnBrk="1" latinLnBrk="0" hangingPunct="1">
      <a:lnSpc>
        <a:spcPct val="130000"/>
      </a:lnSpc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08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16000" indent="-108000" algn="l" defTabSz="1088502" rtl="0" eaLnBrk="1" latinLnBrk="0" hangingPunct="1">
      <a:lnSpc>
        <a:spcPct val="130000"/>
      </a:lnSpc>
      <a:buClr>
        <a:schemeClr val="accent1"/>
      </a:buClr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11516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2948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29436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4149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41296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40123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31438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21343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21566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76086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35667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083251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65190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66658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1225381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59210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960882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99666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803041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3216414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29872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68528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0847416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1096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916643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393048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498011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8214985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02602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0213852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901316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9530819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75772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8057723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197431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9387125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552777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8465308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216446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764128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428755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618569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2436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82793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33798837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629692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89013802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085587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88694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1252767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2705951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8280852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7896862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3820843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94991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820266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7191711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3894261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6083052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2537970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5147403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53438951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5599911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9470664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5272762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359152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377578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197446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55617684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8937583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2118740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2902594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39045779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32078028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6466203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79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0044342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76850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0668295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3629601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62593208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8015193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0507812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85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57833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6470A-DA0B-4C9C-9791-90C4A7C48A4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22051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820738" y="2942627"/>
            <a:ext cx="11231847" cy="3029023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hteck 19"/>
          <p:cNvSpPr/>
          <p:nvPr userDrawn="1"/>
        </p:nvSpPr>
        <p:spPr bwMode="gray">
          <a:xfrm>
            <a:off x="818526" y="137929"/>
            <a:ext cx="1944682" cy="1944682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spcCol="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Bild 2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gray">
          <a:xfrm>
            <a:off x="818527" y="1195138"/>
            <a:ext cx="1944748" cy="711778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 userDrawn="1">
            <p:ph type="subTitle" idx="1"/>
          </p:nvPr>
        </p:nvSpPr>
        <p:spPr bwMode="gray">
          <a:xfrm>
            <a:off x="1247745" y="3307315"/>
            <a:ext cx="10120342" cy="2299646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1500"/>
              </a:spcAft>
              <a:buNone/>
              <a:defRPr sz="5000" b="1" cap="all" baseline="0">
                <a:solidFill>
                  <a:schemeClr val="bg1"/>
                </a:solidFill>
              </a:defRPr>
            </a:lvl1pPr>
            <a:lvl2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buNone/>
              <a:tabLst/>
              <a:defRPr sz="2400">
                <a:solidFill>
                  <a:schemeClr val="bg1"/>
                </a:solidFill>
              </a:defRPr>
            </a:lvl3pPr>
            <a:lvl4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8pPr>
            <a:lvl9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cxnSp>
        <p:nvCxnSpPr>
          <p:cNvPr id="13" name="Gerade Verbindung 19"/>
          <p:cNvCxnSpPr/>
          <p:nvPr userDrawn="1"/>
        </p:nvCxnSpPr>
        <p:spPr bwMode="gray">
          <a:xfrm flipV="1">
            <a:off x="428625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/>
          <p:cNvSpPr/>
          <p:nvPr userDrawn="1"/>
        </p:nvSpPr>
        <p:spPr bwMode="gray">
          <a:xfrm>
            <a:off x="294681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15,74</a:t>
            </a:r>
          </a:p>
        </p:txBody>
      </p:sp>
      <p:cxnSp>
        <p:nvCxnSpPr>
          <p:cNvPr id="15" name="Gerade Verbindung 19"/>
          <p:cNvCxnSpPr/>
          <p:nvPr userDrawn="1"/>
        </p:nvCxnSpPr>
        <p:spPr bwMode="gray">
          <a:xfrm flipV="1">
            <a:off x="11757819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 userDrawn="1"/>
        </p:nvSpPr>
        <p:spPr bwMode="gray">
          <a:xfrm>
            <a:off x="11623875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15,74</a:t>
            </a:r>
          </a:p>
        </p:txBody>
      </p:sp>
      <p:cxnSp>
        <p:nvCxnSpPr>
          <p:cNvPr id="17" name="Gerade Verbindung 19"/>
          <p:cNvCxnSpPr/>
          <p:nvPr userDrawn="1"/>
        </p:nvCxnSpPr>
        <p:spPr bwMode="gray">
          <a:xfrm rot="5400000" flipV="1">
            <a:off x="12236452" y="139433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 userDrawn="1"/>
        </p:nvSpPr>
        <p:spPr bwMode="gray">
          <a:xfrm>
            <a:off x="12323964" y="1376338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5,55</a:t>
            </a:r>
          </a:p>
        </p:txBody>
      </p:sp>
      <p:cxnSp>
        <p:nvCxnSpPr>
          <p:cNvPr id="23" name="Gerade Verbindung 19"/>
          <p:cNvCxnSpPr/>
          <p:nvPr userDrawn="1"/>
        </p:nvCxnSpPr>
        <p:spPr bwMode="gray">
          <a:xfrm rot="5400000" flipV="1">
            <a:off x="12236452" y="6210019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 userDrawn="1"/>
        </p:nvSpPr>
        <p:spPr bwMode="gray">
          <a:xfrm>
            <a:off x="12323964" y="6192019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7,83</a:t>
            </a:r>
          </a:p>
        </p:txBody>
      </p:sp>
    </p:spTree>
    <p:extLst>
      <p:ext uri="{BB962C8B-B14F-4D97-AF65-F5344CB8AC3E}">
        <p14:creationId xmlns:p14="http://schemas.microsoft.com/office/powerpoint/2010/main" xmlns="" val="314004587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4237" y="1326454"/>
            <a:ext cx="5473759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 bwMode="gray">
          <a:xfrm>
            <a:off x="426244" y="1427957"/>
            <a:ext cx="5452938" cy="4818522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9C11AB1-A8FE-4A54-A881-C83549BD7B98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8" name="Foliennummernplatzhalter 2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54348999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gray">
          <a:xfrm>
            <a:off x="818358" y="650166"/>
            <a:ext cx="10549729" cy="5559257"/>
          </a:xfrm>
        </p:spPr>
        <p:txBody>
          <a:bodyPr lIns="900000" rIns="900000" anchor="ctr"/>
          <a:lstStyle>
            <a:lvl1pPr algn="ctr">
              <a:lnSpc>
                <a:spcPct val="95000"/>
              </a:lnSpc>
              <a:defRPr sz="4800" b="1">
                <a:solidFill>
                  <a:schemeClr val="accent1"/>
                </a:solidFill>
              </a:defRPr>
            </a:lvl1pPr>
            <a:lvl2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2pPr>
            <a:lvl3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3pPr>
            <a:lvl4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4pPr>
            <a:lvl5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5pPr>
            <a:lvl6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6pPr>
            <a:lvl7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7pPr>
            <a:lvl8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8pPr>
            <a:lvl9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Rechteck 13"/>
          <p:cNvSpPr/>
          <p:nvPr userDrawn="1"/>
        </p:nvSpPr>
        <p:spPr bwMode="gray">
          <a:xfrm>
            <a:off x="-3089741" y="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  <p:grpSp>
        <p:nvGrpSpPr>
          <p:cNvPr id="15" name="Gruppieren 14"/>
          <p:cNvGrpSpPr/>
          <p:nvPr userDrawn="1"/>
        </p:nvGrpSpPr>
        <p:grpSpPr bwMode="gray">
          <a:xfrm>
            <a:off x="-3089741" y="1815282"/>
            <a:ext cx="2694276" cy="2769440"/>
            <a:chOff x="368567" y="2114980"/>
            <a:chExt cx="2694276" cy="2769440"/>
          </a:xfrm>
        </p:grpSpPr>
        <p:sp>
          <p:nvSpPr>
            <p:cNvPr id="16" name="Rechteck 15"/>
            <p:cNvSpPr/>
            <p:nvPr userDrawn="1"/>
          </p:nvSpPr>
          <p:spPr bwMode="gray">
            <a:xfrm>
              <a:off x="368567" y="2114980"/>
              <a:ext cx="2694276" cy="276944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Anwendung der Listenebenen</a:t>
              </a:r>
            </a:p>
            <a:p>
              <a:pPr algn="l"/>
              <a:endParaRPr lang="de-DE" sz="1200" b="1" dirty="0"/>
            </a:p>
            <a:p>
              <a:pPr marL="0" indent="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None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Du springst zur nächsten Textebene, indem Du auf „Listenebene erhöhen“ klickst: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Markiere den Text.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Klicke auf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erhöhen“.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Um auf die vorherige Listenebene zu kommen, klicke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verringern“.</a:t>
              </a:r>
            </a:p>
          </p:txBody>
        </p:sp>
        <p:grpSp>
          <p:nvGrpSpPr>
            <p:cNvPr id="17" name="Gruppieren 16"/>
            <p:cNvGrpSpPr/>
            <p:nvPr userDrawn="1"/>
          </p:nvGrpSpPr>
          <p:grpSpPr bwMode="gray">
            <a:xfrm>
              <a:off x="483206" y="4160971"/>
              <a:ext cx="1964588" cy="587241"/>
              <a:chOff x="757996" y="4160971"/>
              <a:chExt cx="1964588" cy="587241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757996" y="4160971"/>
                <a:ext cx="1964588" cy="5872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8"/>
              <p:cNvPicPr preferRelativeResize="0"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18637" y="4419358"/>
                <a:ext cx="73057" cy="119545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134668693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F3EBD-C236-4348-A317-92418B2E0B22}" type="datetime1">
              <a:rPr lang="de-DE" smtClean="0"/>
              <a:pPr/>
              <a:t>01.06.2022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D4777745-F3A3-4E98-BCE4-52ED22CBAA2B}"/>
              </a:ext>
            </a:extLst>
          </p:cNvPr>
          <p:cNvSpPr txBox="1"/>
          <p:nvPr userDrawn="1"/>
        </p:nvSpPr>
        <p:spPr>
          <a:xfrm>
            <a:off x="1478079" y="6368957"/>
            <a:ext cx="4448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65000"/>
                  </a:schemeClr>
                </a:solidFill>
              </a:rPr>
              <a:t>© Photovoltaik Sachverständiger Karsten Herre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71D6CD1D-2234-4A43-B56A-863828EC6C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7584" y="6326502"/>
            <a:ext cx="723814" cy="36190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BA7EC407-1F59-4B28-8960-90C03E11F2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374588" y="373713"/>
            <a:ext cx="2662672" cy="560134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xmlns="" id="{5804F9DE-9044-49F7-86EB-8BED170C81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224" y="262470"/>
            <a:ext cx="11354771" cy="50305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SBES | Best Practice | PV</a:t>
            </a:r>
          </a:p>
        </p:txBody>
      </p:sp>
    </p:spTree>
    <p:extLst>
      <p:ext uri="{BB962C8B-B14F-4D97-AF65-F5344CB8AC3E}">
        <p14:creationId xmlns:p14="http://schemas.microsoft.com/office/powerpoint/2010/main" xmlns="" val="2599607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820738" y="2942627"/>
            <a:ext cx="11231847" cy="3029023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Untertitel 2"/>
          <p:cNvSpPr>
            <a:spLocks noGrp="1"/>
          </p:cNvSpPr>
          <p:nvPr userDrawn="1">
            <p:ph type="subTitle" idx="1"/>
          </p:nvPr>
        </p:nvSpPr>
        <p:spPr bwMode="gray">
          <a:xfrm>
            <a:off x="1247745" y="3307315"/>
            <a:ext cx="10120342" cy="2299646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1500"/>
              </a:spcAft>
              <a:buNone/>
              <a:defRPr sz="5000" b="1" cap="all" baseline="0">
                <a:solidFill>
                  <a:schemeClr val="bg1"/>
                </a:solidFill>
              </a:defRPr>
            </a:lvl1pPr>
            <a:lvl2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buNone/>
              <a:tabLst/>
              <a:defRPr sz="2400">
                <a:solidFill>
                  <a:schemeClr val="bg1"/>
                </a:solidFill>
              </a:defRPr>
            </a:lvl3pPr>
            <a:lvl4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8pPr>
            <a:lvl9pPr marL="1588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13" name="Gerade Verbindung 19"/>
          <p:cNvCxnSpPr/>
          <p:nvPr userDrawn="1"/>
        </p:nvCxnSpPr>
        <p:spPr bwMode="gray">
          <a:xfrm flipV="1">
            <a:off x="428625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/>
          <p:cNvSpPr/>
          <p:nvPr userDrawn="1"/>
        </p:nvSpPr>
        <p:spPr bwMode="gray">
          <a:xfrm>
            <a:off x="294681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15,74</a:t>
            </a:r>
          </a:p>
        </p:txBody>
      </p:sp>
      <p:cxnSp>
        <p:nvCxnSpPr>
          <p:cNvPr id="15" name="Gerade Verbindung 19"/>
          <p:cNvCxnSpPr/>
          <p:nvPr userDrawn="1"/>
        </p:nvCxnSpPr>
        <p:spPr bwMode="gray">
          <a:xfrm flipV="1">
            <a:off x="11757819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 userDrawn="1"/>
        </p:nvSpPr>
        <p:spPr bwMode="gray">
          <a:xfrm>
            <a:off x="11623875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15,74</a:t>
            </a:r>
          </a:p>
        </p:txBody>
      </p:sp>
      <p:cxnSp>
        <p:nvCxnSpPr>
          <p:cNvPr id="17" name="Gerade Verbindung 19"/>
          <p:cNvCxnSpPr/>
          <p:nvPr userDrawn="1"/>
        </p:nvCxnSpPr>
        <p:spPr bwMode="gray">
          <a:xfrm rot="5400000" flipV="1">
            <a:off x="12236452" y="139433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 userDrawn="1"/>
        </p:nvSpPr>
        <p:spPr bwMode="gray">
          <a:xfrm>
            <a:off x="12323964" y="1376338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5,55</a:t>
            </a:r>
          </a:p>
        </p:txBody>
      </p:sp>
      <p:cxnSp>
        <p:nvCxnSpPr>
          <p:cNvPr id="23" name="Gerade Verbindung 19"/>
          <p:cNvCxnSpPr/>
          <p:nvPr userDrawn="1"/>
        </p:nvCxnSpPr>
        <p:spPr bwMode="gray">
          <a:xfrm rot="5400000" flipV="1">
            <a:off x="12236452" y="6210019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 userDrawn="1"/>
        </p:nvSpPr>
        <p:spPr bwMode="gray">
          <a:xfrm>
            <a:off x="12323964" y="6192019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7,83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xmlns="" id="{86027384-BDE4-4829-9972-A29650B201F1}"/>
              </a:ext>
            </a:extLst>
          </p:cNvPr>
          <p:cNvGrpSpPr/>
          <p:nvPr userDrawn="1"/>
        </p:nvGrpSpPr>
        <p:grpSpPr>
          <a:xfrm>
            <a:off x="816729" y="137928"/>
            <a:ext cx="1734809" cy="2293384"/>
            <a:chOff x="816729" y="137928"/>
            <a:chExt cx="1946546" cy="2573296"/>
          </a:xfrm>
        </p:grpSpPr>
        <p:sp>
          <p:nvSpPr>
            <p:cNvPr id="20" name="Rechteck 19"/>
            <p:cNvSpPr/>
            <p:nvPr userDrawn="1"/>
          </p:nvSpPr>
          <p:spPr bwMode="gray">
            <a:xfrm>
              <a:off x="818526" y="137928"/>
              <a:ext cx="1944682" cy="2573295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spcCol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xmlns="" id="{0FDB1905-7AD7-4952-A09B-7BB5236643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16729" y="328455"/>
              <a:ext cx="1946546" cy="23827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81218465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429464" y="1336953"/>
            <a:ext cx="11328532" cy="491144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hteck 19"/>
          <p:cNvSpPr/>
          <p:nvPr userDrawn="1"/>
        </p:nvSpPr>
        <p:spPr bwMode="gray">
          <a:xfrm>
            <a:off x="429464" y="425627"/>
            <a:ext cx="11328532" cy="695768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>
          <a:xfrm>
            <a:off x="497680" y="557091"/>
            <a:ext cx="11166929" cy="43284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 userDrawn="1">
            <p:ph type="dt" sz="half" idx="10"/>
          </p:nvPr>
        </p:nvSpPr>
        <p:spPr bwMode="gray"/>
        <p:txBody>
          <a:bodyPr/>
          <a:lstStyle/>
          <a:p>
            <a:fld id="{27E4A9F9-19FE-4745-B887-B185E5AECD25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2"/>
          </p:nvPr>
        </p:nvSpPr>
        <p:spPr bwMode="gray"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 bwMode="gray">
          <a:xfrm>
            <a:off x="522466" y="1427958"/>
            <a:ext cx="11142144" cy="4727056"/>
          </a:xfrm>
        </p:spPr>
        <p:txBody>
          <a:bodyPr/>
          <a:lstStyle/>
          <a:p>
            <a:endParaRPr lang="de-DE" dirty="0"/>
          </a:p>
        </p:txBody>
      </p:sp>
      <p:grpSp>
        <p:nvGrpSpPr>
          <p:cNvPr id="21" name="Gruppieren 20"/>
          <p:cNvGrpSpPr/>
          <p:nvPr userDrawn="1"/>
        </p:nvGrpSpPr>
        <p:grpSpPr bwMode="gray">
          <a:xfrm>
            <a:off x="-3089741" y="0"/>
            <a:ext cx="2694276" cy="4153020"/>
            <a:chOff x="3654766" y="1454150"/>
            <a:chExt cx="2694276" cy="4153020"/>
          </a:xfrm>
        </p:grpSpPr>
        <p:sp>
          <p:nvSpPr>
            <p:cNvPr id="14" name="Rechteck 13"/>
            <p:cNvSpPr/>
            <p:nvPr userDrawn="1"/>
          </p:nvSpPr>
          <p:spPr bwMode="gray">
            <a:xfrm>
              <a:off x="3654766" y="1454150"/>
              <a:ext cx="2694276" cy="41530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Bilder in Bildplatzhalter einfügen</a:t>
              </a:r>
            </a:p>
            <a:p>
              <a:pPr algn="l"/>
              <a:endParaRPr lang="de-DE" sz="1200" b="1" dirty="0"/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r>
                <a:rPr lang="de-DE" sz="1000" b="0" dirty="0"/>
                <a:t>Die Bildplatzhalter erlauben das unkomplizierte Platzieren von Bildern auf </a:t>
              </a:r>
              <a:br>
                <a:rPr lang="de-DE" sz="1000" b="0" dirty="0"/>
              </a:br>
              <a:r>
                <a:rPr lang="de-DE" sz="1000" b="0" dirty="0"/>
                <a:t>der Folie. Sie definieren den Bereich, in welchem die Bilder auf den Folien platziert werden sollen.</a:t>
              </a:r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endParaRPr lang="de-DE" sz="1000" b="0" dirty="0"/>
            </a:p>
            <a:p>
              <a:pPr marL="228600" indent="-228600" algn="l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Um ein gewünschtes Bild in den Bildplatzhalter einzufügen klicke </a:t>
              </a:r>
              <a:br>
                <a:rPr lang="de-DE" sz="1000" b="0" dirty="0"/>
              </a:br>
              <a:r>
                <a:rPr lang="de-DE" sz="1000" b="0" dirty="0"/>
                <a:t>auf das entsprechende „Icon“         im Platzhalter.</a:t>
              </a:r>
            </a:p>
            <a:p>
              <a:pPr marL="228600" indent="-228600" algn="l"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Wähle das gewünschte Bild aus und klicke</a:t>
              </a:r>
              <a:r>
                <a:rPr lang="de-DE" sz="1000" b="0" baseline="0" dirty="0"/>
                <a:t> </a:t>
              </a:r>
              <a:r>
                <a:rPr lang="de-DE" sz="1000" b="0" dirty="0"/>
                <a:t>auf „Einfügen“.</a:t>
              </a:r>
            </a:p>
          </p:txBody>
        </p:sp>
        <p:pic>
          <p:nvPicPr>
            <p:cNvPr id="22" name="Picture 2" descr="C:\Users\paul.s\Desktop\picture_placeholder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16467" y="3120327"/>
              <a:ext cx="147643" cy="146846"/>
            </a:xfrm>
            <a:prstGeom prst="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48000">
                  <a:schemeClr val="tx2">
                    <a:lumMod val="7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 w="19050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23" name="Gruppieren 22"/>
            <p:cNvGrpSpPr/>
            <p:nvPr userDrawn="1"/>
          </p:nvGrpSpPr>
          <p:grpSpPr bwMode="gray">
            <a:xfrm>
              <a:off x="3763181" y="3963271"/>
              <a:ext cx="2280254" cy="1533118"/>
              <a:chOff x="9152662" y="2056680"/>
              <a:chExt cx="2280254" cy="1533118"/>
            </a:xfrm>
          </p:grpSpPr>
          <p:pic>
            <p:nvPicPr>
              <p:cNvPr id="24" name="Grafik 23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9152662" y="2056680"/>
                <a:ext cx="2280254" cy="1455453"/>
              </a:xfrm>
              <a:prstGeom prst="rect">
                <a:avLst/>
              </a:prstGeom>
            </p:spPr>
          </p:pic>
          <p:pic>
            <p:nvPicPr>
              <p:cNvPr id="25" name="Picture 8"/>
              <p:cNvPicPr preferRelativeResize="0"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1053288" y="3434467"/>
                <a:ext cx="94927" cy="155331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80D8D845-BA6F-43A2-8829-E17C0CA8B894}"/>
              </a:ext>
            </a:extLst>
          </p:cNvPr>
          <p:cNvSpPr txBox="1"/>
          <p:nvPr userDrawn="1"/>
        </p:nvSpPr>
        <p:spPr bwMode="gray">
          <a:xfrm>
            <a:off x="4587903" y="2433099"/>
            <a:ext cx="3228229" cy="280681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de-DE" sz="7200" b="1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xmlns="" val="236737499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820738" y="2942627"/>
            <a:ext cx="11231847" cy="3029023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Gerade Verbindung 19"/>
          <p:cNvCxnSpPr/>
          <p:nvPr userDrawn="1"/>
        </p:nvCxnSpPr>
        <p:spPr bwMode="gray">
          <a:xfrm flipV="1">
            <a:off x="818356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/>
          <p:cNvSpPr/>
          <p:nvPr userDrawn="1"/>
        </p:nvSpPr>
        <p:spPr bwMode="gray">
          <a:xfrm>
            <a:off x="684412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14,65</a:t>
            </a:r>
          </a:p>
        </p:txBody>
      </p:sp>
      <p:cxnSp>
        <p:nvCxnSpPr>
          <p:cNvPr id="15" name="Gerade Verbindung 19"/>
          <p:cNvCxnSpPr/>
          <p:nvPr userDrawn="1"/>
        </p:nvCxnSpPr>
        <p:spPr bwMode="gray">
          <a:xfrm flipV="1">
            <a:off x="11367293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 userDrawn="1"/>
        </p:nvSpPr>
        <p:spPr bwMode="gray">
          <a:xfrm>
            <a:off x="11233349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de-DE" sz="600" dirty="0">
                <a:solidFill>
                  <a:schemeClr val="accent1"/>
                </a:solidFill>
              </a:rPr>
              <a:t>14,65</a:t>
            </a:r>
          </a:p>
        </p:txBody>
      </p:sp>
      <p:cxnSp>
        <p:nvCxnSpPr>
          <p:cNvPr id="17" name="Gerade Verbindung 19"/>
          <p:cNvCxnSpPr/>
          <p:nvPr userDrawn="1"/>
        </p:nvCxnSpPr>
        <p:spPr bwMode="gray">
          <a:xfrm rot="5400000" flipV="1">
            <a:off x="12236452" y="1680882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 userDrawn="1"/>
        </p:nvSpPr>
        <p:spPr bwMode="gray">
          <a:xfrm>
            <a:off x="12323964" y="1662882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4,75</a:t>
            </a:r>
          </a:p>
        </p:txBody>
      </p:sp>
      <p:cxnSp>
        <p:nvCxnSpPr>
          <p:cNvPr id="23" name="Gerade Verbindung 19"/>
          <p:cNvCxnSpPr/>
          <p:nvPr userDrawn="1"/>
        </p:nvCxnSpPr>
        <p:spPr bwMode="gray">
          <a:xfrm rot="5400000" flipV="1">
            <a:off x="12236452" y="6210019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 userDrawn="1"/>
        </p:nvSpPr>
        <p:spPr bwMode="gray">
          <a:xfrm>
            <a:off x="12323964" y="6192019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7,83</a:t>
            </a:r>
          </a:p>
        </p:txBody>
      </p:sp>
      <p:sp>
        <p:nvSpPr>
          <p:cNvPr id="35" name="Rechteck 34"/>
          <p:cNvSpPr/>
          <p:nvPr userDrawn="1"/>
        </p:nvSpPr>
        <p:spPr bwMode="gray">
          <a:xfrm>
            <a:off x="6307138" y="2320799"/>
            <a:ext cx="5783262" cy="2266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Textplatzhalter 41"/>
          <p:cNvSpPr>
            <a:spLocks noGrp="1"/>
          </p:cNvSpPr>
          <p:nvPr>
            <p:ph type="body" sz="quarter" idx="11"/>
          </p:nvPr>
        </p:nvSpPr>
        <p:spPr bwMode="gray">
          <a:xfrm>
            <a:off x="6548438" y="3143250"/>
            <a:ext cx="5209557" cy="11811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2pPr>
            <a:lvl3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3pPr>
            <a:lvl4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4pPr>
            <a:lvl5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5pPr>
            <a:lvl6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6pPr>
            <a:lvl7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7pPr>
            <a:lvl8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8pPr>
            <a:lvl9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549536" y="2339055"/>
            <a:ext cx="3429000" cy="80021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108850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</a:t>
            </a:r>
          </a:p>
        </p:txBody>
      </p:sp>
      <p:sp>
        <p:nvSpPr>
          <p:cNvPr id="25" name="Untertitel 2"/>
          <p:cNvSpPr>
            <a:spLocks noGrp="1"/>
          </p:cNvSpPr>
          <p:nvPr>
            <p:ph type="subTitle" idx="1"/>
          </p:nvPr>
        </p:nvSpPr>
        <p:spPr bwMode="gray">
          <a:xfrm>
            <a:off x="1247745" y="3307315"/>
            <a:ext cx="4849200" cy="2299646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1500"/>
              </a:spcAft>
              <a:buNone/>
              <a:defRPr sz="4000" b="1" cap="all" baseline="0">
                <a:solidFill>
                  <a:schemeClr val="bg1"/>
                </a:solidFill>
              </a:defRPr>
            </a:lvl1pPr>
            <a:lvl2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buNone/>
              <a:tabLst/>
              <a:defRPr sz="2000">
                <a:solidFill>
                  <a:schemeClr val="bg1"/>
                </a:solidFill>
              </a:defRPr>
            </a:lvl3pPr>
            <a:lvl4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8pPr>
            <a:lvl9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xmlns="" id="{0E07963F-4678-3345-BDC8-AC36D1D2DCAF}"/>
              </a:ext>
            </a:extLst>
          </p:cNvPr>
          <p:cNvGrpSpPr/>
          <p:nvPr userDrawn="1"/>
        </p:nvGrpSpPr>
        <p:grpSpPr>
          <a:xfrm>
            <a:off x="816729" y="137928"/>
            <a:ext cx="1734809" cy="2293384"/>
            <a:chOff x="816729" y="137928"/>
            <a:chExt cx="1946546" cy="2573296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xmlns="" id="{E3A42FF2-5D5C-D54D-811A-CC01CBA566FF}"/>
                </a:ext>
              </a:extLst>
            </p:cNvPr>
            <p:cNvSpPr/>
            <p:nvPr userDrawn="1"/>
          </p:nvSpPr>
          <p:spPr bwMode="gray">
            <a:xfrm>
              <a:off x="818526" y="137928"/>
              <a:ext cx="1944682" cy="2573295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spcCol="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xmlns="" id="{FE4475CD-B04B-DC42-B20A-1F6CE2EC64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16729" y="328455"/>
              <a:ext cx="1946546" cy="23827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8843286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CF91B858-C4D7-4BAC-9A0E-F19C946D4232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2050" name="Picture 2" hidden="1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0413" cy="686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 bwMode="gray">
          <a:xfrm>
            <a:off x="1523996" y="2795597"/>
            <a:ext cx="10233999" cy="306705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2pPr>
            <a:lvl3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3pPr>
            <a:lvl4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4pPr>
            <a:lvl5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5pPr>
            <a:lvl6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6pPr>
            <a:lvl7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7pPr>
            <a:lvl8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8pPr>
            <a:lvl9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1508845" y="1417993"/>
            <a:ext cx="3951178" cy="107542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108850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</a:t>
            </a:r>
          </a:p>
        </p:txBody>
      </p:sp>
      <p:sp>
        <p:nvSpPr>
          <p:cNvPr id="11" name="Rechteck 10"/>
          <p:cNvSpPr/>
          <p:nvPr userDrawn="1"/>
        </p:nvSpPr>
        <p:spPr bwMode="gray">
          <a:xfrm>
            <a:off x="-3089741" y="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</p:spTree>
    <p:extLst>
      <p:ext uri="{BB962C8B-B14F-4D97-AF65-F5344CB8AC3E}">
        <p14:creationId xmlns:p14="http://schemas.microsoft.com/office/powerpoint/2010/main" xmlns="" val="282848398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27B6-AED4-4674-9433-0CE7C647AEFC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5" y="1326454"/>
            <a:ext cx="11350799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xmlns="" val="264123270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D68F1-2234-4B8D-ACC4-E6CE83CD8EB6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5" y="1326454"/>
            <a:ext cx="11350799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xmlns="" val="179775349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6" y="1326454"/>
            <a:ext cx="5471986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6010" y="1326454"/>
            <a:ext cx="5471986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2A15428-5585-465C-8DBA-6867B70CF320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23" name="Fußzeilenplatzhalter 2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4" name="Foliennummernplatzhalt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 bwMode="gray">
          <a:xfrm>
            <a:off x="-3089741" y="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  <p:grpSp>
        <p:nvGrpSpPr>
          <p:cNvPr id="19" name="Gruppieren 18"/>
          <p:cNvGrpSpPr/>
          <p:nvPr userDrawn="1"/>
        </p:nvGrpSpPr>
        <p:grpSpPr bwMode="gray">
          <a:xfrm>
            <a:off x="-3089741" y="1815282"/>
            <a:ext cx="2694276" cy="2769440"/>
            <a:chOff x="368567" y="2114980"/>
            <a:chExt cx="2694276" cy="2769440"/>
          </a:xfrm>
        </p:grpSpPr>
        <p:sp>
          <p:nvSpPr>
            <p:cNvPr id="20" name="Rechteck 19"/>
            <p:cNvSpPr/>
            <p:nvPr userDrawn="1"/>
          </p:nvSpPr>
          <p:spPr bwMode="gray">
            <a:xfrm>
              <a:off x="368567" y="2114980"/>
              <a:ext cx="2694276" cy="276944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Anwendung der Listenebenen</a:t>
              </a:r>
            </a:p>
            <a:p>
              <a:pPr algn="l"/>
              <a:endParaRPr lang="de-DE" sz="1200" b="1" dirty="0"/>
            </a:p>
            <a:p>
              <a:pPr marL="0" indent="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None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Du springst zur nächsten Textebene, indem Du auf „Listenebene erhöhen“ klickst: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Markiere den Text.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Klicke auf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erhöhen“.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Um auf die vorherige Listenebene zu kommen, klicke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verringern“.</a:t>
              </a:r>
            </a:p>
          </p:txBody>
        </p:sp>
        <p:grpSp>
          <p:nvGrpSpPr>
            <p:cNvPr id="21" name="Gruppieren 20"/>
            <p:cNvGrpSpPr/>
            <p:nvPr userDrawn="1"/>
          </p:nvGrpSpPr>
          <p:grpSpPr bwMode="gray">
            <a:xfrm>
              <a:off x="483206" y="4160971"/>
              <a:ext cx="1964588" cy="587241"/>
              <a:chOff x="757996" y="4160971"/>
              <a:chExt cx="1964588" cy="587241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757996" y="4160971"/>
                <a:ext cx="1964588" cy="5872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8"/>
              <p:cNvPicPr preferRelativeResize="0"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18637" y="4419358"/>
                <a:ext cx="73057" cy="119545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40989311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429464" y="1336953"/>
            <a:ext cx="11328532" cy="491144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hteck 19"/>
          <p:cNvSpPr/>
          <p:nvPr userDrawn="1"/>
        </p:nvSpPr>
        <p:spPr bwMode="gray">
          <a:xfrm>
            <a:off x="429464" y="425627"/>
            <a:ext cx="11328532" cy="695768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>
          <a:xfrm>
            <a:off x="497680" y="557091"/>
            <a:ext cx="11166929" cy="432841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 userDrawn="1">
            <p:ph type="dt" sz="half" idx="10"/>
          </p:nvPr>
        </p:nvSpPr>
        <p:spPr bwMode="gray"/>
        <p:txBody>
          <a:bodyPr/>
          <a:lstStyle/>
          <a:p>
            <a:fld id="{C4FF7398-68FE-4918-B975-D4A7367A2FEA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2"/>
          </p:nvPr>
        </p:nvSpPr>
        <p:spPr bwMode="gray"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 bwMode="gray">
          <a:xfrm>
            <a:off x="522466" y="1427958"/>
            <a:ext cx="11142144" cy="4727056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xmlns="" val="52788310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2,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6" y="1326454"/>
            <a:ext cx="5471986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6010" y="1326454"/>
            <a:ext cx="5471986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14DFBF7-59C7-4491-A218-E26FC83BEC70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07601440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4237" y="1326454"/>
            <a:ext cx="5473759" cy="492001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 bwMode="gray">
          <a:xfrm>
            <a:off x="426244" y="1427957"/>
            <a:ext cx="5452938" cy="48171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057E5C4-497B-420C-8ABD-BC850A2A232F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0" name="Rechteck 19"/>
          <p:cNvSpPr/>
          <p:nvPr userDrawn="1"/>
        </p:nvSpPr>
        <p:spPr bwMode="gray">
          <a:xfrm>
            <a:off x="-3089741" y="430542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  <p:grpSp>
        <p:nvGrpSpPr>
          <p:cNvPr id="21" name="Gruppieren 20"/>
          <p:cNvGrpSpPr/>
          <p:nvPr userDrawn="1"/>
        </p:nvGrpSpPr>
        <p:grpSpPr bwMode="gray">
          <a:xfrm>
            <a:off x="-3089741" y="0"/>
            <a:ext cx="2694276" cy="4153020"/>
            <a:chOff x="3654766" y="1454150"/>
            <a:chExt cx="2694276" cy="4153020"/>
          </a:xfrm>
        </p:grpSpPr>
        <p:sp>
          <p:nvSpPr>
            <p:cNvPr id="22" name="Rechteck 21"/>
            <p:cNvSpPr/>
            <p:nvPr userDrawn="1"/>
          </p:nvSpPr>
          <p:spPr bwMode="gray">
            <a:xfrm>
              <a:off x="3654766" y="1454150"/>
              <a:ext cx="2694276" cy="41530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Bilder in Bildplatzhalter einfügen</a:t>
              </a:r>
            </a:p>
            <a:p>
              <a:pPr algn="l"/>
              <a:endParaRPr lang="de-DE" sz="1200" b="1" dirty="0"/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r>
                <a:rPr lang="de-DE" sz="1000" b="0" dirty="0"/>
                <a:t>Die Bildplatzhalter erlauben das unkomplizierte Platzieren von Bildern auf </a:t>
              </a:r>
              <a:br>
                <a:rPr lang="de-DE" sz="1000" b="0" dirty="0"/>
              </a:br>
              <a:r>
                <a:rPr lang="de-DE" sz="1000" b="0" dirty="0"/>
                <a:t>der Folie. Sie definieren den Bereich, in welchem die Bilder auf den Folien platziert werden sollen.</a:t>
              </a:r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endParaRPr lang="de-DE" sz="1000" b="0" dirty="0"/>
            </a:p>
            <a:p>
              <a:pPr marL="228600" indent="-228600" algn="l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Um ein gewünschtes Bild in den Bildplatzhalter einzufügen klicke </a:t>
              </a:r>
              <a:br>
                <a:rPr lang="de-DE" sz="1000" b="0" dirty="0"/>
              </a:br>
              <a:r>
                <a:rPr lang="de-DE" sz="1000" b="0" dirty="0"/>
                <a:t>auf das entsprechende „Icon“         im Platzhalter.</a:t>
              </a:r>
            </a:p>
            <a:p>
              <a:pPr marL="228600" indent="-228600" algn="l"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Wähle das gewünschte Bild aus und klicke</a:t>
              </a:r>
              <a:r>
                <a:rPr lang="de-DE" sz="1000" b="0" baseline="0" dirty="0"/>
                <a:t> </a:t>
              </a:r>
              <a:r>
                <a:rPr lang="de-DE" sz="1000" b="0" dirty="0"/>
                <a:t>auf „Einfügen“.</a:t>
              </a:r>
            </a:p>
          </p:txBody>
        </p:sp>
        <p:pic>
          <p:nvPicPr>
            <p:cNvPr id="23" name="Picture 2" descr="C:\Users\paul.s\Desktop\picture_placeholder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16467" y="3120327"/>
              <a:ext cx="147643" cy="146846"/>
            </a:xfrm>
            <a:prstGeom prst="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48000">
                  <a:schemeClr val="tx2">
                    <a:lumMod val="7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 w="19050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24" name="Gruppieren 23"/>
            <p:cNvGrpSpPr/>
            <p:nvPr userDrawn="1"/>
          </p:nvGrpSpPr>
          <p:grpSpPr bwMode="gray">
            <a:xfrm>
              <a:off x="3763181" y="3963271"/>
              <a:ext cx="2280254" cy="1533118"/>
              <a:chOff x="9152662" y="2056680"/>
              <a:chExt cx="2280254" cy="1533118"/>
            </a:xfrm>
          </p:grpSpPr>
          <p:pic>
            <p:nvPicPr>
              <p:cNvPr id="25" name="Grafik 24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9152662" y="2056680"/>
                <a:ext cx="2280254" cy="1455453"/>
              </a:xfrm>
              <a:prstGeom prst="rect">
                <a:avLst/>
              </a:prstGeom>
            </p:spPr>
          </p:pic>
          <p:pic>
            <p:nvPicPr>
              <p:cNvPr id="26" name="Picture 8"/>
              <p:cNvPicPr preferRelativeResize="0"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1053288" y="3434467"/>
                <a:ext cx="94927" cy="155331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17624259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4237" y="1326454"/>
            <a:ext cx="5473759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 bwMode="gray">
          <a:xfrm>
            <a:off x="426244" y="1427957"/>
            <a:ext cx="5452938" cy="481852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CA05D0F-E3B2-4454-AA90-E820AD875E89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8" name="Foliennummernplatzhalter 2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9" name="Rechteck 18"/>
          <p:cNvSpPr/>
          <p:nvPr userDrawn="1"/>
        </p:nvSpPr>
        <p:spPr bwMode="gray">
          <a:xfrm>
            <a:off x="-3089741" y="430542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  <p:grpSp>
        <p:nvGrpSpPr>
          <p:cNvPr id="20" name="Gruppieren 19"/>
          <p:cNvGrpSpPr/>
          <p:nvPr userDrawn="1"/>
        </p:nvGrpSpPr>
        <p:grpSpPr bwMode="gray">
          <a:xfrm>
            <a:off x="-3089741" y="0"/>
            <a:ext cx="2694276" cy="4153020"/>
            <a:chOff x="3654766" y="1454150"/>
            <a:chExt cx="2694276" cy="4153020"/>
          </a:xfrm>
        </p:grpSpPr>
        <p:sp>
          <p:nvSpPr>
            <p:cNvPr id="21" name="Rechteck 20"/>
            <p:cNvSpPr/>
            <p:nvPr userDrawn="1"/>
          </p:nvSpPr>
          <p:spPr bwMode="gray">
            <a:xfrm>
              <a:off x="3654766" y="1454150"/>
              <a:ext cx="2694276" cy="41530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Bilder in Bildplatzhalter einfügen</a:t>
              </a:r>
            </a:p>
            <a:p>
              <a:pPr algn="l"/>
              <a:endParaRPr lang="de-DE" sz="1200" b="1" dirty="0"/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r>
                <a:rPr lang="de-DE" sz="1000" b="0" dirty="0"/>
                <a:t>Die Bildplatzhalter erlauben das unkomplizierte Platzieren von Bildern auf </a:t>
              </a:r>
              <a:br>
                <a:rPr lang="de-DE" sz="1000" b="0" dirty="0"/>
              </a:br>
              <a:r>
                <a:rPr lang="de-DE" sz="1000" b="0" dirty="0"/>
                <a:t>der Folie. Sie definieren den Bereich, in welchem die Bilder auf den Folien platziert werden sollen.</a:t>
              </a:r>
            </a:p>
            <a:p>
              <a:pPr marL="0" indent="0" algn="l">
                <a:buClr>
                  <a:schemeClr val="bg1"/>
                </a:buClr>
                <a:buFont typeface="+mj-lt"/>
                <a:buNone/>
              </a:pPr>
              <a:endParaRPr lang="de-DE" sz="1000" b="0" dirty="0"/>
            </a:p>
            <a:p>
              <a:pPr marL="228600" indent="-228600" algn="l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Um ein gewünschtes Bild in den Bildplatzhalter einzufügen klicke </a:t>
              </a:r>
              <a:br>
                <a:rPr lang="de-DE" sz="1000" b="0" dirty="0"/>
              </a:br>
              <a:r>
                <a:rPr lang="de-DE" sz="1000" b="0" dirty="0"/>
                <a:t>auf das entsprechende „Icon“         im Platzhalter.</a:t>
              </a:r>
            </a:p>
            <a:p>
              <a:pPr marL="228600" indent="-228600" algn="l"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dirty="0"/>
                <a:t>Wähle das gewünschte Bild aus und klicke</a:t>
              </a:r>
              <a:r>
                <a:rPr lang="de-DE" sz="1000" b="0" baseline="0" dirty="0"/>
                <a:t> </a:t>
              </a:r>
              <a:r>
                <a:rPr lang="de-DE" sz="1000" b="0" dirty="0"/>
                <a:t>auf „Einfügen“.</a:t>
              </a:r>
            </a:p>
          </p:txBody>
        </p:sp>
        <p:pic>
          <p:nvPicPr>
            <p:cNvPr id="22" name="Picture 2" descr="C:\Users\paul.s\Desktop\picture_placeholder.jpg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16467" y="3120327"/>
              <a:ext cx="147643" cy="146846"/>
            </a:xfrm>
            <a:prstGeom prst="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48000">
                  <a:schemeClr val="tx2">
                    <a:lumMod val="7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 w="19050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23" name="Gruppieren 22"/>
            <p:cNvGrpSpPr/>
            <p:nvPr userDrawn="1"/>
          </p:nvGrpSpPr>
          <p:grpSpPr bwMode="gray">
            <a:xfrm>
              <a:off x="3763181" y="3963271"/>
              <a:ext cx="2280254" cy="1533118"/>
              <a:chOff x="9152662" y="2056680"/>
              <a:chExt cx="2280254" cy="1533118"/>
            </a:xfrm>
          </p:grpSpPr>
          <p:pic>
            <p:nvPicPr>
              <p:cNvPr id="24" name="Grafik 2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9152662" y="2056680"/>
                <a:ext cx="2280254" cy="1455453"/>
              </a:xfrm>
              <a:prstGeom prst="rect">
                <a:avLst/>
              </a:prstGeom>
            </p:spPr>
          </p:pic>
          <p:pic>
            <p:nvPicPr>
              <p:cNvPr id="25" name="Picture 8"/>
              <p:cNvPicPr preferRelativeResize="0"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1053288" y="3434467"/>
                <a:ext cx="94927" cy="155331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13108195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gray">
          <a:xfrm>
            <a:off x="818358" y="650166"/>
            <a:ext cx="10549729" cy="5559257"/>
          </a:xfrm>
        </p:spPr>
        <p:txBody>
          <a:bodyPr lIns="900000" rIns="900000" anchor="ctr"/>
          <a:lstStyle>
            <a:lvl1pPr algn="ctr">
              <a:lnSpc>
                <a:spcPct val="95000"/>
              </a:lnSpc>
              <a:defRPr sz="4800" b="1">
                <a:solidFill>
                  <a:schemeClr val="accent1"/>
                </a:solidFill>
              </a:defRPr>
            </a:lvl1pPr>
            <a:lvl2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2pPr>
            <a:lvl3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3pPr>
            <a:lvl4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4pPr>
            <a:lvl5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5pPr>
            <a:lvl6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6pPr>
            <a:lvl7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7pPr>
            <a:lvl8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8pPr>
            <a:lvl9pPr marL="0" indent="0" algn="r">
              <a:lnSpc>
                <a:spcPct val="130000"/>
              </a:lnSpc>
              <a:spcBef>
                <a:spcPts val="1200"/>
              </a:spcBef>
              <a:buFontTx/>
              <a:buNone/>
              <a:defRPr sz="1800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Rechteck 13"/>
          <p:cNvSpPr/>
          <p:nvPr userDrawn="1"/>
        </p:nvSpPr>
        <p:spPr bwMode="gray">
          <a:xfrm>
            <a:off x="-3089741" y="0"/>
            <a:ext cx="2694276" cy="16628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de-DE" sz="1200" b="1" dirty="0"/>
              <a:t>Texte einfügen</a:t>
            </a:r>
          </a:p>
          <a:p>
            <a:pPr algn="l"/>
            <a:endParaRPr lang="de-DE" sz="1200" b="1" dirty="0"/>
          </a:p>
          <a:p>
            <a:pPr marL="228600" indent="-228600" algn="l" defTabSz="1088502" rtl="0" eaLnBrk="1" latinLnBrk="0" hangingPunct="1">
              <a:spcAft>
                <a:spcPts val="600"/>
              </a:spcAft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Markiere alle relevanten Texte auf der alten Folie und kopiere diese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Strg+C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Wechsel dann in Deine Präsentation.</a:t>
            </a:r>
          </a:p>
          <a:p>
            <a:pPr marL="228600" indent="-228600" algn="l" defTabSz="1088502" rtl="0" eaLnBrk="1" latinLnBrk="0" hangingPunct="1">
              <a:buClr>
                <a:schemeClr val="bg1"/>
              </a:buClr>
              <a:buFont typeface="+mj-lt"/>
              <a:buAutoNum type="arabicParenBoth"/>
            </a:pP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Fügen die Texte dort auf eine Folie mit vordefinierten Textkästen ein (</a:t>
            </a:r>
            <a:r>
              <a:rPr lang="de-DE" sz="1000" b="0" kern="120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Strg+V</a:t>
            </a:r>
            <a:r>
              <a:rPr lang="de-DE" sz="1000" b="0" kern="12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). Klicke auf das erscheinende Icon und auf „Nur den Text übernehmen“.</a:t>
            </a:r>
          </a:p>
        </p:txBody>
      </p:sp>
      <p:grpSp>
        <p:nvGrpSpPr>
          <p:cNvPr id="15" name="Gruppieren 14"/>
          <p:cNvGrpSpPr/>
          <p:nvPr userDrawn="1"/>
        </p:nvGrpSpPr>
        <p:grpSpPr bwMode="gray">
          <a:xfrm>
            <a:off x="-3089741" y="1815282"/>
            <a:ext cx="2694276" cy="2769440"/>
            <a:chOff x="368567" y="2114980"/>
            <a:chExt cx="2694276" cy="2769440"/>
          </a:xfrm>
        </p:grpSpPr>
        <p:sp>
          <p:nvSpPr>
            <p:cNvPr id="16" name="Rechteck 15"/>
            <p:cNvSpPr/>
            <p:nvPr userDrawn="1"/>
          </p:nvSpPr>
          <p:spPr bwMode="gray">
            <a:xfrm>
              <a:off x="368567" y="2114980"/>
              <a:ext cx="2694276" cy="276944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72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de-DE" sz="1200" b="1" dirty="0"/>
                <a:t>Anwendung der Listenebenen</a:t>
              </a:r>
            </a:p>
            <a:p>
              <a:pPr algn="l"/>
              <a:endParaRPr lang="de-DE" sz="1200" b="1" dirty="0"/>
            </a:p>
            <a:p>
              <a:pPr marL="0" indent="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None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Du springst zur nächsten Textebene, indem Du auf „Listenebene erhöhen“ klickst: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Markiere den Text.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Klicke auf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erhöhen“.</a:t>
              </a:r>
            </a:p>
            <a:p>
              <a:pPr marL="228600" indent="-228600" algn="l" defTabSz="1088502" rtl="0" eaLnBrk="1" latinLnBrk="0" hangingPunct="1">
                <a:spcAft>
                  <a:spcPts val="600"/>
                </a:spcAft>
                <a:buClr>
                  <a:schemeClr val="bg1"/>
                </a:buClr>
                <a:buFont typeface="+mj-lt"/>
                <a:buAutoNum type="arabicParenBoth"/>
              </a:pP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Um auf die vorherige Listenebene zu kommen, klicke den Button </a:t>
              </a:r>
              <a:b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</a:br>
              <a:r>
                <a:rPr lang="de-DE" sz="1000" b="0" kern="1200" dirty="0">
                  <a:solidFill>
                    <a:schemeClr val="lt1"/>
                  </a:solidFill>
                  <a:latin typeface="+mn-lt"/>
                  <a:ea typeface="+mn-ea"/>
                  <a:cs typeface="+mn-cs"/>
                </a:rPr>
                <a:t>„Listenebene verringern“.</a:t>
              </a:r>
            </a:p>
          </p:txBody>
        </p:sp>
        <p:grpSp>
          <p:nvGrpSpPr>
            <p:cNvPr id="17" name="Gruppieren 16"/>
            <p:cNvGrpSpPr/>
            <p:nvPr userDrawn="1"/>
          </p:nvGrpSpPr>
          <p:grpSpPr bwMode="gray">
            <a:xfrm>
              <a:off x="483206" y="4160971"/>
              <a:ext cx="1964588" cy="587241"/>
              <a:chOff x="757996" y="4160971"/>
              <a:chExt cx="1964588" cy="587241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gray">
              <a:xfrm>
                <a:off x="757996" y="4160971"/>
                <a:ext cx="1964588" cy="5872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8"/>
              <p:cNvPicPr preferRelativeResize="0">
                <a:picLocks noChangeAspect="1" noChangeArrowheads="1"/>
              </p:cNvPicPr>
              <p:nvPr userDrawn="1"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418637" y="4419358"/>
                <a:ext cx="73057" cy="119545"/>
              </a:xfrm>
              <a:prstGeom prst="rect">
                <a:avLst/>
              </a:prstGeom>
              <a:noFill/>
              <a:effectLst>
                <a:outerShdw blurRad="101600" algn="ctr" rotWithShape="0">
                  <a:srgbClr val="000000">
                    <a:alpha val="20000"/>
                  </a:srgb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12786343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8" y="787"/>
            <a:ext cx="12188977" cy="6858014"/>
          </a:xfrm>
          <a:prstGeom prst="rect">
            <a:avLst/>
          </a:prstGeom>
        </p:spPr>
      </p:pic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31800" y="739136"/>
            <a:ext cx="11325224" cy="244319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 dirty="0"/>
              <a:t>Formatvorlage des Untertitelmasters durch Klicken bearbeiten</a:t>
            </a: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17" name="Inhaltsplatzhalter 16"/>
          <p:cNvSpPr>
            <a:spLocks noGrp="1"/>
          </p:cNvSpPr>
          <p:nvPr>
            <p:ph sz="quarter" idx="13"/>
          </p:nvPr>
        </p:nvSpPr>
        <p:spPr>
          <a:xfrm>
            <a:off x="431801" y="1412875"/>
            <a:ext cx="5591174" cy="501491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Ebenem</a:t>
            </a:r>
          </a:p>
        </p:txBody>
      </p:sp>
    </p:spTree>
    <p:extLst>
      <p:ext uri="{BB962C8B-B14F-4D97-AF65-F5344CB8AC3E}">
        <p14:creationId xmlns:p14="http://schemas.microsoft.com/office/powerpoint/2010/main" xmlns="" val="14609424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 xmlns="">
        <p15:guide id="1" pos="3794">
          <p15:clr>
            <a:srgbClr val="FBAE40"/>
          </p15:clr>
        </p15:guide>
        <p15:guide id="2" pos="3885">
          <p15:clr>
            <a:srgbClr val="FBAE40"/>
          </p15:clr>
        </p15:guide>
        <p15:guide id="3" pos="2590">
          <p15:clr>
            <a:srgbClr val="FBAE40"/>
          </p15:clr>
        </p15:guide>
        <p15:guide id="4" pos="2680">
          <p15:clr>
            <a:srgbClr val="FBAE40"/>
          </p15:clr>
        </p15:guide>
        <p15:guide id="5" pos="4998">
          <p15:clr>
            <a:srgbClr val="FBAE40"/>
          </p15:clr>
        </p15:guide>
        <p15:guide id="6" pos="5088">
          <p15:clr>
            <a:srgbClr val="FBAE40"/>
          </p15:clr>
        </p15:guide>
        <p15:guide id="7" pos="2080">
          <p15:clr>
            <a:srgbClr val="FBAE40"/>
          </p15:clr>
        </p15:guide>
        <p15:guide id="8" pos="1988">
          <p15:clr>
            <a:srgbClr val="FBAE40"/>
          </p15:clr>
        </p15:guide>
        <p15:guide id="9" pos="5600">
          <p15:clr>
            <a:srgbClr val="FBAE40"/>
          </p15:clr>
        </p15:guide>
        <p15:guide id="10" pos="5690">
          <p15:clr>
            <a:srgbClr val="FBAE40"/>
          </p15:clr>
        </p15:guide>
        <p15:guide id="11" pos="1386">
          <p15:clr>
            <a:srgbClr val="FBAE40"/>
          </p15:clr>
        </p15:guide>
        <p15:guide id="12" pos="1476">
          <p15:clr>
            <a:srgbClr val="FBAE40"/>
          </p15:clr>
        </p15:guide>
        <p15:guide id="13" pos="6203">
          <p15:clr>
            <a:srgbClr val="FBAE40"/>
          </p15:clr>
        </p15:guide>
        <p15:guide id="14" pos="6293">
          <p15:clr>
            <a:srgbClr val="FBAE40"/>
          </p15:clr>
        </p15:guide>
        <p15:guide id="15" orient="horz" pos="2423">
          <p15:clr>
            <a:srgbClr val="FBAE40"/>
          </p15:clr>
        </p15:guide>
        <p15:guide id="16" orient="horz" pos="2514">
          <p15:clr>
            <a:srgbClr val="FBAE40"/>
          </p15:clr>
        </p15:guide>
        <p15:guide id="17" orient="horz" pos="1881">
          <p15:clr>
            <a:srgbClr val="FBAE40"/>
          </p15:clr>
        </p15:guide>
        <p15:guide id="18" orient="horz" pos="1971">
          <p15:clr>
            <a:srgbClr val="FBAE40"/>
          </p15:clr>
        </p15:guide>
        <p15:guide id="19" orient="horz" pos="3056">
          <p15:clr>
            <a:srgbClr val="FBAE40"/>
          </p15:clr>
        </p15:guide>
        <p15:guide id="20" orient="horz" pos="2966">
          <p15:clr>
            <a:srgbClr val="FBAE40"/>
          </p15:clr>
        </p15:guide>
        <p15:guide id="21" pos="3839">
          <p15:clr>
            <a:srgbClr val="9FCC3B"/>
          </p15:clr>
        </p15:guide>
        <p15:guide id="22" orient="horz" pos="2160">
          <p15:clr>
            <a:srgbClr val="9FCC3B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19" name="Rechteck 18"/>
          <p:cNvSpPr/>
          <p:nvPr userDrawn="1"/>
        </p:nvSpPr>
        <p:spPr bwMode="gray">
          <a:xfrm>
            <a:off x="820738" y="2942627"/>
            <a:ext cx="11231847" cy="3029023"/>
          </a:xfrm>
          <a:prstGeom prst="rect">
            <a:avLst/>
          </a:prstGeom>
          <a:gradFill flip="none" rotWithShape="1">
            <a:gsLst>
              <a:gs pos="100000">
                <a:srgbClr val="A162A7"/>
              </a:gs>
              <a:gs pos="30000">
                <a:srgbClr val="791F82"/>
              </a:gs>
            </a:gsLst>
            <a:lin ang="14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hteck 19"/>
          <p:cNvSpPr/>
          <p:nvPr userDrawn="1"/>
        </p:nvSpPr>
        <p:spPr bwMode="gray">
          <a:xfrm>
            <a:off x="818526" y="137929"/>
            <a:ext cx="1944682" cy="1944682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spcCol="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Bild 2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gray">
          <a:xfrm>
            <a:off x="818527" y="1195138"/>
            <a:ext cx="1944748" cy="711778"/>
          </a:xfrm>
          <a:prstGeom prst="rect">
            <a:avLst/>
          </a:prstGeom>
        </p:spPr>
      </p:pic>
      <p:cxnSp>
        <p:nvCxnSpPr>
          <p:cNvPr id="13" name="Gerade Verbindung 19"/>
          <p:cNvCxnSpPr/>
          <p:nvPr userDrawn="1"/>
        </p:nvCxnSpPr>
        <p:spPr bwMode="gray">
          <a:xfrm flipV="1">
            <a:off x="818356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/>
          <p:cNvSpPr/>
          <p:nvPr userDrawn="1"/>
        </p:nvSpPr>
        <p:spPr bwMode="gray">
          <a:xfrm>
            <a:off x="684412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600" dirty="0">
                <a:solidFill>
                  <a:schemeClr val="accent1"/>
                </a:solidFill>
              </a:rPr>
              <a:t>14,65</a:t>
            </a:r>
          </a:p>
        </p:txBody>
      </p:sp>
      <p:cxnSp>
        <p:nvCxnSpPr>
          <p:cNvPr id="15" name="Gerade Verbindung 19"/>
          <p:cNvCxnSpPr/>
          <p:nvPr userDrawn="1"/>
        </p:nvCxnSpPr>
        <p:spPr bwMode="gray">
          <a:xfrm flipV="1">
            <a:off x="11367293" y="-84178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 userDrawn="1"/>
        </p:nvSpPr>
        <p:spPr bwMode="gray">
          <a:xfrm>
            <a:off x="11233349" y="-219844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de-DE" sz="600" dirty="0">
                <a:solidFill>
                  <a:schemeClr val="accent1"/>
                </a:solidFill>
              </a:rPr>
              <a:t>14,65</a:t>
            </a:r>
          </a:p>
        </p:txBody>
      </p:sp>
      <p:cxnSp>
        <p:nvCxnSpPr>
          <p:cNvPr id="17" name="Gerade Verbindung 19"/>
          <p:cNvCxnSpPr/>
          <p:nvPr userDrawn="1"/>
        </p:nvCxnSpPr>
        <p:spPr bwMode="gray">
          <a:xfrm rot="5400000" flipV="1">
            <a:off x="12236452" y="1680882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 userDrawn="1"/>
        </p:nvSpPr>
        <p:spPr bwMode="gray">
          <a:xfrm>
            <a:off x="12323964" y="1662882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4,75</a:t>
            </a:r>
          </a:p>
        </p:txBody>
      </p:sp>
      <p:cxnSp>
        <p:nvCxnSpPr>
          <p:cNvPr id="23" name="Gerade Verbindung 19"/>
          <p:cNvCxnSpPr/>
          <p:nvPr userDrawn="1"/>
        </p:nvCxnSpPr>
        <p:spPr bwMode="gray">
          <a:xfrm rot="5400000" flipV="1">
            <a:off x="12236452" y="6210019"/>
            <a:ext cx="0" cy="72000"/>
          </a:xfrm>
          <a:prstGeom prst="line">
            <a:avLst/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 userDrawn="1"/>
        </p:nvSpPr>
        <p:spPr bwMode="gray">
          <a:xfrm>
            <a:off x="12323964" y="6192019"/>
            <a:ext cx="272652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de-DE" sz="600" dirty="0">
                <a:solidFill>
                  <a:schemeClr val="accent1"/>
                </a:solidFill>
              </a:rPr>
              <a:t>7,83</a:t>
            </a:r>
          </a:p>
        </p:txBody>
      </p:sp>
      <p:sp>
        <p:nvSpPr>
          <p:cNvPr id="35" name="Rechteck 34"/>
          <p:cNvSpPr/>
          <p:nvPr userDrawn="1"/>
        </p:nvSpPr>
        <p:spPr bwMode="gray">
          <a:xfrm>
            <a:off x="6307138" y="2320799"/>
            <a:ext cx="5783262" cy="2266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Textplatzhalter 41"/>
          <p:cNvSpPr>
            <a:spLocks noGrp="1"/>
          </p:cNvSpPr>
          <p:nvPr>
            <p:ph type="body" sz="quarter" idx="11"/>
          </p:nvPr>
        </p:nvSpPr>
        <p:spPr bwMode="gray">
          <a:xfrm>
            <a:off x="6548438" y="3143250"/>
            <a:ext cx="5209557" cy="118110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2pPr>
            <a:lvl3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3pPr>
            <a:lvl4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4pPr>
            <a:lvl5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5pPr>
            <a:lvl6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6pPr>
            <a:lvl7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7pPr>
            <a:lvl8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8pPr>
            <a:lvl9pPr marL="0" indent="0">
              <a:lnSpc>
                <a:spcPct val="100000"/>
              </a:lnSpc>
              <a:buFontTx/>
              <a:buNone/>
              <a:defRPr sz="2000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feld 3"/>
          <p:cNvSpPr txBox="1"/>
          <p:nvPr userDrawn="1"/>
        </p:nvSpPr>
        <p:spPr>
          <a:xfrm>
            <a:off x="6549536" y="2339055"/>
            <a:ext cx="3429000" cy="80021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108850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</a:t>
            </a:r>
          </a:p>
        </p:txBody>
      </p:sp>
      <p:sp>
        <p:nvSpPr>
          <p:cNvPr id="25" name="Untertitel 2"/>
          <p:cNvSpPr>
            <a:spLocks noGrp="1"/>
          </p:cNvSpPr>
          <p:nvPr>
            <p:ph type="subTitle" idx="1"/>
          </p:nvPr>
        </p:nvSpPr>
        <p:spPr bwMode="gray">
          <a:xfrm>
            <a:off x="1247745" y="3307315"/>
            <a:ext cx="4849200" cy="2299646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1500"/>
              </a:spcAft>
              <a:buNone/>
              <a:defRPr sz="4000" b="1" cap="all" baseline="0">
                <a:solidFill>
                  <a:schemeClr val="bg1"/>
                </a:solidFill>
              </a:defRPr>
            </a:lvl1pPr>
            <a:lvl2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buNone/>
              <a:tabLst/>
              <a:defRPr sz="2000">
                <a:solidFill>
                  <a:schemeClr val="bg1"/>
                </a:solidFill>
              </a:defRPr>
            </a:lvl3pPr>
            <a:lvl4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8pPr>
            <a:lvl9pPr marL="1588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69228218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3A649ECE-1759-49C2-AD88-3CCDD397BC81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2050" name="Picture 2" hidden="1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0413" cy="686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 bwMode="gray">
          <a:xfrm>
            <a:off x="1523996" y="2795597"/>
            <a:ext cx="10233999" cy="3067050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2pPr>
            <a:lvl3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3pPr>
            <a:lvl4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4pPr>
            <a:lvl5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5pPr>
            <a:lvl6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6pPr>
            <a:lvl7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7pPr>
            <a:lvl8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8pPr>
            <a:lvl9pPr marL="0" indent="0">
              <a:lnSpc>
                <a:spcPct val="100000"/>
              </a:lnSpc>
              <a:buFontTx/>
              <a:buNone/>
              <a:defRPr sz="32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1508845" y="1417993"/>
            <a:ext cx="3951178" cy="107542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108850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xmlns="" val="121035312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5471-71C5-4D67-A004-C42AE3CEF33C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5" y="1326454"/>
            <a:ext cx="11350799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3843155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4E744-E9E4-4587-AECD-E335F872625E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5" y="1326454"/>
            <a:ext cx="11350799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6393545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6" y="1326454"/>
            <a:ext cx="5471986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6010" y="1326454"/>
            <a:ext cx="5471986" cy="491860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6282EC6-B245-4F9D-9FDD-42DD61C9F24A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23" name="Fußzeilenplatzhalter 2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4" name="Foliennummernplatzhalt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55044624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(2,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 bwMode="gray">
          <a:xfrm>
            <a:off x="407196" y="1326454"/>
            <a:ext cx="5471986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6010" y="1326454"/>
            <a:ext cx="5471986" cy="492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8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2429D02-7F32-476E-BB86-3329C6876DA5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23721529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bg_rauschen_DINA3.jpg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white">
          <a:xfrm>
            <a:off x="144032" y="141033"/>
            <a:ext cx="11906756" cy="65775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4"/>
          </p:nvPr>
        </p:nvSpPr>
        <p:spPr bwMode="gray">
          <a:xfrm>
            <a:off x="6284237" y="1326454"/>
            <a:ext cx="5473759" cy="492001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 bwMode="gray">
          <a:xfrm>
            <a:off x="426244" y="1427957"/>
            <a:ext cx="5452938" cy="481710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9" name="Untertitel 2"/>
          <p:cNvSpPr>
            <a:spLocks noGrp="1"/>
          </p:cNvSpPr>
          <p:nvPr>
            <p:ph type="subTitle" idx="1"/>
          </p:nvPr>
        </p:nvSpPr>
        <p:spPr bwMode="gray">
          <a:xfrm>
            <a:off x="409577" y="739137"/>
            <a:ext cx="11348418" cy="426662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1pPr>
            <a:lvl2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2pPr>
            <a:lvl3pPr marL="0" indent="0" algn="l">
              <a:lnSpc>
                <a:spcPct val="120000"/>
              </a:lnSpc>
              <a:buNone/>
              <a:tabLst/>
              <a:defRPr sz="1800" b="1">
                <a:solidFill>
                  <a:srgbClr val="965AA0"/>
                </a:solidFill>
              </a:defRPr>
            </a:lvl3pPr>
            <a:lvl4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4pPr>
            <a:lvl5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5pPr>
            <a:lvl6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6pPr>
            <a:lvl7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7pPr>
            <a:lvl8pPr marL="0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8pPr>
            <a:lvl9pPr marL="1588" indent="0" algn="l">
              <a:lnSpc>
                <a:spcPct val="120000"/>
              </a:lnSpc>
              <a:buNone/>
              <a:defRPr sz="1800" b="1">
                <a:solidFill>
                  <a:srgbClr val="965AA0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6001FFC-362A-4006-AE9E-A7F025EB9F0E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610582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403224" y="262470"/>
            <a:ext cx="11354771" cy="5030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407196" y="1326455"/>
            <a:ext cx="11350800" cy="4918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407196" y="6416724"/>
            <a:ext cx="926304" cy="19349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100">
                <a:noFill/>
              </a:defRPr>
            </a:lvl1pPr>
            <a:lvl2pPr marL="0" indent="0">
              <a:defRPr sz="1100">
                <a:noFill/>
              </a:defRPr>
            </a:lvl2pPr>
            <a:lvl3pPr marL="0" indent="0">
              <a:defRPr sz="1100">
                <a:noFill/>
              </a:defRPr>
            </a:lvl3pPr>
            <a:lvl4pPr marL="0" indent="0">
              <a:defRPr sz="1100">
                <a:noFill/>
              </a:defRPr>
            </a:lvl4pPr>
            <a:lvl5pPr marL="0" indent="0">
              <a:defRPr sz="1100">
                <a:noFill/>
              </a:defRPr>
            </a:lvl5pPr>
            <a:lvl6pPr marL="3175" indent="0">
              <a:defRPr sz="1100">
                <a:noFill/>
              </a:defRPr>
            </a:lvl6pPr>
            <a:lvl7pPr marL="0" indent="0">
              <a:defRPr sz="1100">
                <a:noFill/>
              </a:defRPr>
            </a:lvl7pPr>
            <a:lvl8pPr marL="0" indent="0">
              <a:defRPr sz="1100">
                <a:noFill/>
              </a:defRPr>
            </a:lvl8pPr>
            <a:lvl9pPr marL="0" indent="0">
              <a:defRPr sz="1100">
                <a:noFill/>
              </a:defRPr>
            </a:lvl9pPr>
          </a:lstStyle>
          <a:p>
            <a:fld id="{7EB9F2CC-7362-4705-BB1D-779DB7283572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1450181" y="6416543"/>
            <a:ext cx="10003013" cy="19367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tabLst>
                <a:tab pos="0" algn="l"/>
              </a:tabLst>
              <a:defRPr sz="1100">
                <a:solidFill>
                  <a:srgbClr val="965AA0"/>
                </a:solidFill>
              </a:defRPr>
            </a:lvl1pPr>
            <a:lvl2pPr marL="0" indent="0" algn="r">
              <a:defRPr sz="1100">
                <a:solidFill>
                  <a:srgbClr val="965AA0"/>
                </a:solidFill>
              </a:defRPr>
            </a:lvl2pPr>
            <a:lvl3pPr marL="0" indent="0" algn="r">
              <a:defRPr sz="1100">
                <a:solidFill>
                  <a:srgbClr val="965AA0"/>
                </a:solidFill>
              </a:defRPr>
            </a:lvl3pPr>
            <a:lvl4pPr marL="0" indent="0" algn="r">
              <a:defRPr sz="1100">
                <a:solidFill>
                  <a:srgbClr val="965AA0"/>
                </a:solidFill>
              </a:defRPr>
            </a:lvl4pPr>
            <a:lvl5pPr marL="0" indent="0" algn="r">
              <a:defRPr sz="1100">
                <a:solidFill>
                  <a:srgbClr val="965AA0"/>
                </a:solidFill>
              </a:defRPr>
            </a:lvl5pPr>
            <a:lvl6pPr marL="0" indent="0" algn="r">
              <a:defRPr sz="1100">
                <a:solidFill>
                  <a:srgbClr val="965AA0"/>
                </a:solidFill>
              </a:defRPr>
            </a:lvl6pPr>
            <a:lvl7pPr marL="3175" indent="0" algn="r">
              <a:tabLst/>
              <a:defRPr sz="1100">
                <a:solidFill>
                  <a:srgbClr val="965AA0"/>
                </a:solidFill>
              </a:defRPr>
            </a:lvl7pPr>
            <a:lvl8pPr marL="3175" indent="0" algn="r">
              <a:defRPr sz="1100">
                <a:solidFill>
                  <a:srgbClr val="965AA0"/>
                </a:solidFill>
              </a:defRPr>
            </a:lvl8pPr>
            <a:lvl9pPr marL="0" indent="0" algn="r">
              <a:defRPr sz="1100">
                <a:solidFill>
                  <a:srgbClr val="965AA0"/>
                </a:solidFill>
              </a:defRPr>
            </a:lvl9pPr>
          </a:lstStyle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1568287" y="6426067"/>
            <a:ext cx="330199" cy="19367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400" b="1">
                <a:solidFill>
                  <a:schemeClr val="accent1"/>
                </a:solidFill>
              </a:defRPr>
            </a:lvl1pPr>
            <a:lvl2pPr marL="0" indent="0">
              <a:defRPr sz="1400" b="1">
                <a:solidFill>
                  <a:schemeClr val="accent1"/>
                </a:solidFill>
              </a:defRPr>
            </a:lvl2pPr>
            <a:lvl3pPr marL="0" indent="0">
              <a:defRPr sz="1400" b="1">
                <a:solidFill>
                  <a:schemeClr val="accent1"/>
                </a:solidFill>
              </a:defRPr>
            </a:lvl3pPr>
            <a:lvl4pPr marL="1588" indent="0">
              <a:defRPr sz="1400" b="1">
                <a:solidFill>
                  <a:schemeClr val="accent1"/>
                </a:solidFill>
              </a:defRPr>
            </a:lvl4pPr>
            <a:lvl5pPr marL="3175" indent="0">
              <a:defRPr sz="1400" b="1">
                <a:solidFill>
                  <a:schemeClr val="accent1"/>
                </a:solidFill>
              </a:defRPr>
            </a:lvl5pPr>
            <a:lvl6pPr marL="1588" indent="0">
              <a:defRPr sz="1400" b="1">
                <a:solidFill>
                  <a:schemeClr val="accent1"/>
                </a:solidFill>
              </a:defRPr>
            </a:lvl6pPr>
            <a:lvl7pPr marL="0" indent="0">
              <a:defRPr sz="1400" b="1">
                <a:solidFill>
                  <a:schemeClr val="accent1"/>
                </a:solidFill>
              </a:defRPr>
            </a:lvl7pPr>
            <a:lvl8pPr marL="0" indent="0">
              <a:defRPr sz="1400" b="1">
                <a:solidFill>
                  <a:schemeClr val="accent1"/>
                </a:solidFill>
              </a:defRPr>
            </a:lvl8pPr>
            <a:lvl9pPr marL="0" indent="0">
              <a:defRPr sz="1400" b="1">
                <a:solidFill>
                  <a:schemeClr val="accent1"/>
                </a:solidFill>
              </a:defRPr>
            </a:lvl9pPr>
          </a:lstStyle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70356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9" r:id="rId3"/>
    <p:sldLayoutId id="2147483652" r:id="rId4"/>
    <p:sldLayoutId id="2147483656" r:id="rId5"/>
    <p:sldLayoutId id="2147483657" r:id="rId6"/>
    <p:sldLayoutId id="2147483650" r:id="rId7"/>
    <p:sldLayoutId id="2147483653" r:id="rId8"/>
    <p:sldLayoutId id="2147483654" r:id="rId9"/>
    <p:sldLayoutId id="2147483655" r:id="rId10"/>
    <p:sldLayoutId id="2147483658" r:id="rId11"/>
    <p:sldLayoutId id="2147483680" r:id="rId12"/>
  </p:sldLayoutIdLst>
  <p:transition>
    <p:fade/>
  </p:transition>
  <p:hf hdr="0" dt="0"/>
  <p:txStyles>
    <p:titleStyle>
      <a:lvl1pPr algn="l" defTabSz="1088502" rtl="0" eaLnBrk="1" latinLnBrk="0" hangingPunct="1">
        <a:spcBef>
          <a:spcPct val="0"/>
        </a:spcBef>
        <a:buNone/>
        <a:defRPr sz="28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088502" rtl="0" eaLnBrk="1" latinLnBrk="0" hangingPunct="1">
        <a:lnSpc>
          <a:spcPct val="130000"/>
        </a:lnSpc>
        <a:spcBef>
          <a:spcPts val="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407196" y="1326455"/>
            <a:ext cx="11350800" cy="4918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407196" y="6416724"/>
            <a:ext cx="926304" cy="19349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100">
                <a:noFill/>
              </a:defRPr>
            </a:lvl1pPr>
            <a:lvl2pPr marL="0" indent="0">
              <a:defRPr sz="1100">
                <a:noFill/>
              </a:defRPr>
            </a:lvl2pPr>
            <a:lvl3pPr marL="0" indent="0">
              <a:defRPr sz="1100">
                <a:noFill/>
              </a:defRPr>
            </a:lvl3pPr>
            <a:lvl4pPr marL="0" indent="0">
              <a:defRPr sz="1100">
                <a:noFill/>
              </a:defRPr>
            </a:lvl4pPr>
            <a:lvl5pPr marL="0" indent="0">
              <a:defRPr sz="1100">
                <a:noFill/>
              </a:defRPr>
            </a:lvl5pPr>
            <a:lvl6pPr marL="3175" indent="0">
              <a:defRPr sz="1100">
                <a:noFill/>
              </a:defRPr>
            </a:lvl6pPr>
            <a:lvl7pPr marL="0" indent="0">
              <a:defRPr sz="1100">
                <a:noFill/>
              </a:defRPr>
            </a:lvl7pPr>
            <a:lvl8pPr marL="0" indent="0">
              <a:defRPr sz="1100">
                <a:noFill/>
              </a:defRPr>
            </a:lvl8pPr>
            <a:lvl9pPr marL="0" indent="0">
              <a:defRPr sz="1100">
                <a:noFill/>
              </a:defRPr>
            </a:lvl9pPr>
          </a:lstStyle>
          <a:p>
            <a:fld id="{02C5EA76-4F58-4542-8DC4-3FF9D2949598}" type="datetime1">
              <a:rPr lang="de-DE" smtClean="0"/>
              <a:pPr/>
              <a:t>01.06.2022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1450181" y="6416543"/>
            <a:ext cx="10003013" cy="19367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tabLst>
                <a:tab pos="0" algn="l"/>
              </a:tabLst>
              <a:defRPr sz="1100">
                <a:solidFill>
                  <a:srgbClr val="965AA0"/>
                </a:solidFill>
              </a:defRPr>
            </a:lvl1pPr>
            <a:lvl2pPr marL="0" indent="0" algn="r">
              <a:defRPr sz="1100">
                <a:solidFill>
                  <a:srgbClr val="965AA0"/>
                </a:solidFill>
              </a:defRPr>
            </a:lvl2pPr>
            <a:lvl3pPr marL="0" indent="0" algn="r">
              <a:defRPr sz="1100">
                <a:solidFill>
                  <a:srgbClr val="965AA0"/>
                </a:solidFill>
              </a:defRPr>
            </a:lvl3pPr>
            <a:lvl4pPr marL="0" indent="0" algn="r">
              <a:defRPr sz="1100">
                <a:solidFill>
                  <a:srgbClr val="965AA0"/>
                </a:solidFill>
              </a:defRPr>
            </a:lvl4pPr>
            <a:lvl5pPr marL="0" indent="0" algn="r">
              <a:defRPr sz="1100">
                <a:solidFill>
                  <a:srgbClr val="965AA0"/>
                </a:solidFill>
              </a:defRPr>
            </a:lvl5pPr>
            <a:lvl6pPr marL="0" indent="0" algn="r">
              <a:defRPr sz="1100">
                <a:solidFill>
                  <a:srgbClr val="965AA0"/>
                </a:solidFill>
              </a:defRPr>
            </a:lvl6pPr>
            <a:lvl7pPr marL="3175" indent="0" algn="r">
              <a:tabLst/>
              <a:defRPr sz="1100">
                <a:solidFill>
                  <a:srgbClr val="965AA0"/>
                </a:solidFill>
              </a:defRPr>
            </a:lvl7pPr>
            <a:lvl8pPr marL="3175" indent="0" algn="r">
              <a:defRPr sz="1100">
                <a:solidFill>
                  <a:srgbClr val="965AA0"/>
                </a:solidFill>
              </a:defRPr>
            </a:lvl8pPr>
            <a:lvl9pPr marL="0" indent="0" algn="r">
              <a:defRPr sz="1100">
                <a:solidFill>
                  <a:srgbClr val="965AA0"/>
                </a:solidFill>
              </a:defRPr>
            </a:lvl9pPr>
          </a:lstStyle>
          <a:p>
            <a:r>
              <a:rPr lang="en-US"/>
              <a:t>SBES //  PV - Best Practice  // April 2021 //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1568287" y="6426067"/>
            <a:ext cx="330199" cy="19367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400" b="1">
                <a:solidFill>
                  <a:schemeClr val="accent1"/>
                </a:solidFill>
              </a:defRPr>
            </a:lvl1pPr>
            <a:lvl2pPr marL="0" indent="0">
              <a:defRPr sz="1400" b="1">
                <a:solidFill>
                  <a:schemeClr val="accent1"/>
                </a:solidFill>
              </a:defRPr>
            </a:lvl2pPr>
            <a:lvl3pPr marL="0" indent="0">
              <a:defRPr sz="1400" b="1">
                <a:solidFill>
                  <a:schemeClr val="accent1"/>
                </a:solidFill>
              </a:defRPr>
            </a:lvl3pPr>
            <a:lvl4pPr marL="1588" indent="0">
              <a:defRPr sz="1400" b="1">
                <a:solidFill>
                  <a:schemeClr val="accent1"/>
                </a:solidFill>
              </a:defRPr>
            </a:lvl4pPr>
            <a:lvl5pPr marL="3175" indent="0">
              <a:defRPr sz="1400" b="1">
                <a:solidFill>
                  <a:schemeClr val="accent1"/>
                </a:solidFill>
              </a:defRPr>
            </a:lvl5pPr>
            <a:lvl6pPr marL="1588" indent="0">
              <a:defRPr sz="1400" b="1">
                <a:solidFill>
                  <a:schemeClr val="accent1"/>
                </a:solidFill>
              </a:defRPr>
            </a:lvl6pPr>
            <a:lvl7pPr marL="0" indent="0">
              <a:defRPr sz="1400" b="1">
                <a:solidFill>
                  <a:schemeClr val="accent1"/>
                </a:solidFill>
              </a:defRPr>
            </a:lvl7pPr>
            <a:lvl8pPr marL="0" indent="0">
              <a:defRPr sz="1400" b="1">
                <a:solidFill>
                  <a:schemeClr val="accent1"/>
                </a:solidFill>
              </a:defRPr>
            </a:lvl8pPr>
            <a:lvl9pPr marL="0" indent="0">
              <a:defRPr sz="1400" b="1">
                <a:solidFill>
                  <a:schemeClr val="accent1"/>
                </a:solidFill>
              </a:defRPr>
            </a:lvl9pPr>
          </a:lstStyle>
          <a:p>
            <a:fld id="{0C7C1E0B-BD27-42F8-BC6B-2F063697084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xmlns="" id="{03427A61-6878-4C3F-8178-1B4BD0EC4C51}"/>
              </a:ext>
            </a:extLst>
          </p:cNvPr>
          <p:cNvSpPr txBox="1">
            <a:spLocks/>
          </p:cNvSpPr>
          <p:nvPr userDrawn="1"/>
        </p:nvSpPr>
        <p:spPr>
          <a:xfrm>
            <a:off x="403224" y="262470"/>
            <a:ext cx="11354771" cy="503050"/>
          </a:xfrm>
          <a:prstGeom prst="rect">
            <a:avLst/>
          </a:prstGeom>
        </p:spPr>
        <p:txBody>
          <a:bodyPr/>
          <a:lstStyle>
            <a:lvl1pPr algn="l" defTabSz="1088502" rtl="0" eaLnBrk="1" latinLnBrk="0" hangingPunct="1">
              <a:spcBef>
                <a:spcPct val="0"/>
              </a:spcBef>
              <a:buNone/>
              <a:defRPr sz="28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SBES | Best Practice | PV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968351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>
    <p:fade/>
  </p:transition>
  <p:hf hdr="0" dt="0"/>
  <p:txStyles>
    <p:titleStyle>
      <a:lvl1pPr algn="l" defTabSz="1088502" rtl="0" eaLnBrk="1" latinLnBrk="0" hangingPunct="1">
        <a:spcBef>
          <a:spcPct val="0"/>
        </a:spcBef>
        <a:buNone/>
        <a:defRPr sz="2800" b="1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088502" rtl="0" eaLnBrk="1" latinLnBrk="0" hangingPunct="1">
        <a:lnSpc>
          <a:spcPct val="130000"/>
        </a:lnSpc>
        <a:spcBef>
          <a:spcPts val="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180000" algn="l" defTabSz="1088502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8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xmlns="" id="{37AB21DB-2F9E-49D2-AE73-0BF59D4506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7745" y="3307315"/>
            <a:ext cx="10604286" cy="2299646"/>
          </a:xfrm>
        </p:spPr>
        <p:txBody>
          <a:bodyPr/>
          <a:lstStyle/>
          <a:p>
            <a:r>
              <a:rPr lang="cs-CZ" sz="4800"/>
              <a:t>Schwarz – Best PracticE</a:t>
            </a:r>
          </a:p>
          <a:p>
            <a:r>
              <a:rPr lang="cs-CZ" sz="3600"/>
              <a:t>Fotovoltaické systémy</a:t>
            </a:r>
          </a:p>
        </p:txBody>
      </p:sp>
    </p:spTree>
    <p:extLst>
      <p:ext uri="{BB962C8B-B14F-4D97-AF65-F5344CB8AC3E}">
        <p14:creationId xmlns:p14="http://schemas.microsoft.com/office/powerpoint/2010/main" xmlns="" val="372650773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EC7C2A3-939F-459C-B99C-C7D69B125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1990725"/>
            <a:ext cx="4214196" cy="4255754"/>
          </a:xfrm>
        </p:spPr>
        <p:txBody>
          <a:bodyPr>
            <a:normAutofit/>
          </a:bodyPr>
          <a:lstStyle/>
          <a:p>
            <a:r>
              <a:rPr lang="cs-CZ"/>
              <a:t>Oddělená pokládka AC a DC kabelů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EBDE2FDB-8CBF-4CAD-B6C7-C76D01B257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70" r="9570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EB080A81-1366-4ECE-8293-F80A69F298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EAFF45C0-EAC9-4CEC-9052-18890C486F8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D93BE8BA-7070-4651-87F6-52FE2DC982D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DE7EAD26-50AD-471D-8403-3CB359218DD5}"/>
              </a:ext>
            </a:extLst>
          </p:cNvPr>
          <p:cNvSpPr txBox="1"/>
          <p:nvPr/>
        </p:nvSpPr>
        <p:spPr bwMode="gray">
          <a:xfrm rot="19989686">
            <a:off x="-333724" y="3309556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FDF02F29-B530-4CCC-AD46-99F43082B1F4}"/>
              </a:ext>
            </a:extLst>
          </p:cNvPr>
          <p:cNvCxnSpPr>
            <a:cxnSpLocks/>
          </p:cNvCxnSpPr>
          <p:nvPr/>
        </p:nvCxnSpPr>
        <p:spPr bwMode="gray">
          <a:xfrm flipH="1">
            <a:off x="3314700" y="2333625"/>
            <a:ext cx="3895725" cy="26574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68486A3A-49A4-4729-A8A5-3D945780A551}"/>
              </a:ext>
            </a:extLst>
          </p:cNvPr>
          <p:cNvCxnSpPr>
            <a:cxnSpLocks/>
          </p:cNvCxnSpPr>
          <p:nvPr/>
        </p:nvCxnSpPr>
        <p:spPr bwMode="gray">
          <a:xfrm flipH="1">
            <a:off x="5610225" y="2333625"/>
            <a:ext cx="1600200" cy="23145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296519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6D13C1AB-D1BA-4624-A2BB-C6036CC2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5" name="Textplatzhalter 10">
            <a:extLst>
              <a:ext uri="{FF2B5EF4-FFF2-40B4-BE49-F238E27FC236}">
                <a16:creationId xmlns:a16="http://schemas.microsoft.com/office/drawing/2014/main" xmlns="" id="{9A858CEC-D68E-415D-A4E0-07FC43688C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2007353"/>
            <a:ext cx="4185621" cy="423912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Řádně utěsněné vstupy (průchodky) kabelů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Nepoužívané konektory uzavřete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DA57D08E-7CAF-4B37-B8C0-3F92ED04599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7353"/>
            <a:ext cx="5668962" cy="4239126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4A2B18B0-ED6E-46DC-BCF8-EBE23D94D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</a:t>
            </a:r>
          </a:p>
          <a:p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xmlns="" id="{F603A783-3616-490E-8A96-A45ED93EFB6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xmlns="" id="{565A8B8A-9F0E-4F8B-A7FB-A05A9C077E3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2E064AD9-0FB3-43F8-A018-E92890C40633}"/>
              </a:ext>
            </a:extLst>
          </p:cNvPr>
          <p:cNvSpPr txBox="1"/>
          <p:nvPr/>
        </p:nvSpPr>
        <p:spPr bwMode="gray">
          <a:xfrm rot="19989686">
            <a:off x="-286101" y="351846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83335E5A-673E-4F3E-8854-12D0D48DDB64}"/>
              </a:ext>
            </a:extLst>
          </p:cNvPr>
          <p:cNvCxnSpPr>
            <a:cxnSpLocks/>
          </p:cNvCxnSpPr>
          <p:nvPr/>
        </p:nvCxnSpPr>
        <p:spPr bwMode="gray">
          <a:xfrm flipH="1">
            <a:off x="5133975" y="2390775"/>
            <a:ext cx="2323307" cy="3524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0C025469-97FB-4974-9F87-7E1144B021DB}"/>
              </a:ext>
            </a:extLst>
          </p:cNvPr>
          <p:cNvCxnSpPr>
            <a:cxnSpLocks/>
          </p:cNvCxnSpPr>
          <p:nvPr/>
        </p:nvCxnSpPr>
        <p:spPr bwMode="gray">
          <a:xfrm flipH="1">
            <a:off x="5133976" y="2390775"/>
            <a:ext cx="2323306" cy="103901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316490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3C04F1AF-6B6C-4F56-A602-102E67C8D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4582" y="1990725"/>
            <a:ext cx="4193414" cy="425575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Řádně utěsněné vstupy (průchodky) kabelů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Nepoužívané konektory/průchodky uzavřete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34433DD-AB5D-4A83-9640-1E3B9228BCC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1FB6927C-22CE-46B9-AB47-6B2D75D6BC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D3B0458-C0C7-4320-A94D-594AE28DDF5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98DC1EF1-9179-4222-ACEE-EEA7F4393E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DA92224C-E54C-4F37-899F-C232856C2F48}"/>
              </a:ext>
            </a:extLst>
          </p:cNvPr>
          <p:cNvSpPr txBox="1"/>
          <p:nvPr/>
        </p:nvSpPr>
        <p:spPr bwMode="gray">
          <a:xfrm rot="19989686">
            <a:off x="-9399" y="341210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138910C4-0F0A-4C66-A849-C7AE8B9865D3}"/>
              </a:ext>
            </a:extLst>
          </p:cNvPr>
          <p:cNvCxnSpPr>
            <a:cxnSpLocks/>
          </p:cNvCxnSpPr>
          <p:nvPr/>
        </p:nvCxnSpPr>
        <p:spPr bwMode="gray">
          <a:xfrm flipH="1" flipV="1">
            <a:off x="1981200" y="2533650"/>
            <a:ext cx="5476082" cy="1809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346B896C-DC62-42B2-9BC8-E6168483B9EB}"/>
              </a:ext>
            </a:extLst>
          </p:cNvPr>
          <p:cNvCxnSpPr>
            <a:cxnSpLocks/>
          </p:cNvCxnSpPr>
          <p:nvPr/>
        </p:nvCxnSpPr>
        <p:spPr bwMode="gray">
          <a:xfrm flipH="1">
            <a:off x="5133975" y="2714625"/>
            <a:ext cx="2323306" cy="103901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635515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C9D97D8A-77BD-4896-BF26-005F11C21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xmlns="" id="{05E71C8E-9A5E-4C96-9953-B087F2613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71675"/>
            <a:ext cx="4204671" cy="427480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Řádně utěsněné vstupy (průchodky) kabelů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Nepoužívané konektory/průchodky uzavřete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A8E0B85-5E93-4A29-8DEB-92F373C336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8B4021A8-3962-4CBB-B230-2215AC1FF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34076BA-1119-45AE-A09C-CB3E84E1DA0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C20F2F4-F0D4-4164-80D7-72473898BDD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3ED8D95-E8F8-4A2D-9FF0-9C17F5B504F4}"/>
              </a:ext>
            </a:extLst>
          </p:cNvPr>
          <p:cNvSpPr txBox="1"/>
          <p:nvPr/>
        </p:nvSpPr>
        <p:spPr bwMode="gray">
          <a:xfrm rot="19989686">
            <a:off x="-333726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DBCFB9A4-5428-4567-B250-0C06AE5856F8}"/>
              </a:ext>
            </a:extLst>
          </p:cNvPr>
          <p:cNvCxnSpPr>
            <a:cxnSpLocks/>
          </p:cNvCxnSpPr>
          <p:nvPr/>
        </p:nvCxnSpPr>
        <p:spPr bwMode="gray">
          <a:xfrm flipH="1">
            <a:off x="4705350" y="2609850"/>
            <a:ext cx="2781300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7574494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8F594F24-5BB4-4482-BB2F-DE0791FAA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1971675"/>
            <a:ext cx="4214196" cy="4274804"/>
          </a:xfrm>
        </p:spPr>
        <p:txBody>
          <a:bodyPr>
            <a:normAutofit/>
          </a:bodyPr>
          <a:lstStyle/>
          <a:p>
            <a:r>
              <a:rPr lang="cs-CZ"/>
              <a:t>Připojení kabeláže ke střídači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492EDB05-3770-447B-BC00-E999A7BA895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315BB78A-A23B-4ECA-8550-CDE9A3A97E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FECFB1D6-1128-43D7-BF8B-97AEDCA4DA5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BBC2FAE-6ABF-4CB7-B174-29A6B5B5D35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22A4FE4-5744-4B07-A0C1-51987E6DCC7A}"/>
              </a:ext>
            </a:extLst>
          </p:cNvPr>
          <p:cNvSpPr txBox="1"/>
          <p:nvPr/>
        </p:nvSpPr>
        <p:spPr bwMode="gray">
          <a:xfrm rot="19989686">
            <a:off x="-495333" y="34121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1283524963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4D1B7F61-4CD9-4D30-9889-DA8F4500D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1962149"/>
            <a:ext cx="4214196" cy="4284330"/>
          </a:xfrm>
        </p:spPr>
        <p:txBody>
          <a:bodyPr>
            <a:normAutofit/>
          </a:bodyPr>
          <a:lstStyle/>
          <a:p>
            <a:r>
              <a:rPr lang="cs-CZ"/>
              <a:t>Vedení solárních kabelů v budově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4F8267EB-21CF-442F-B7E9-A611C10895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47" r="9547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FC0B5B2D-BAF9-4442-89FF-91A62C127C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uzavřete kabelové žlaby bezpečně kovovými kabelovými vázacími pásky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43B3D131-F6CB-46A4-80B6-DA218318993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6F59A0F-7EBD-4A39-8C5B-7A1D8B4A381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467F04B2-ABAF-48EE-9D41-1F719CD73697}"/>
              </a:ext>
            </a:extLst>
          </p:cNvPr>
          <p:cNvSpPr txBox="1"/>
          <p:nvPr/>
        </p:nvSpPr>
        <p:spPr bwMode="gray">
          <a:xfrm rot="19989686">
            <a:off x="-495335" y="288088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xmlns="" id="{9C6A475D-9F34-4759-853B-30056C47B04C}"/>
              </a:ext>
            </a:extLst>
          </p:cNvPr>
          <p:cNvCxnSpPr>
            <a:cxnSpLocks/>
          </p:cNvCxnSpPr>
          <p:nvPr/>
        </p:nvCxnSpPr>
        <p:spPr bwMode="gray">
          <a:xfrm flipH="1">
            <a:off x="2733675" y="2305050"/>
            <a:ext cx="4610100" cy="12287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106438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37E64103-E4EE-4612-B552-3FD67921B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00249"/>
            <a:ext cx="4233246" cy="4246230"/>
          </a:xfrm>
        </p:spPr>
        <p:txBody>
          <a:bodyPr>
            <a:normAutofit/>
          </a:bodyPr>
          <a:lstStyle/>
          <a:p>
            <a:r>
              <a:rPr lang="cs-CZ"/>
              <a:t>Ideální vedení kabelů s vhodným upevněním a uzavřenými kanály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ECBE42E-756F-4119-B251-93FF7BB884E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6A44299A-211B-44C7-A6A9-90DDC5D1F1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uzavřete kabelové žlaby bezpečně kovovými kabelovými vázacími pásky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06B1AF95-6406-4BAE-8185-D95C07812EE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D4BC5E9B-83CF-4577-A90F-47627A791F7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CECE0AF8-7145-4EDB-B783-915347F09DBD}"/>
              </a:ext>
            </a:extLst>
          </p:cNvPr>
          <p:cNvSpPr txBox="1"/>
          <p:nvPr/>
        </p:nvSpPr>
        <p:spPr bwMode="gray">
          <a:xfrm rot="19989686">
            <a:off x="-217485" y="312565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E319436E-DFA9-4366-A087-C3832E82DEF0}"/>
              </a:ext>
            </a:extLst>
          </p:cNvPr>
          <p:cNvCxnSpPr>
            <a:cxnSpLocks/>
          </p:cNvCxnSpPr>
          <p:nvPr/>
        </p:nvCxnSpPr>
        <p:spPr bwMode="gray">
          <a:xfrm flipH="1">
            <a:off x="3838575" y="2419350"/>
            <a:ext cx="3514725" cy="3333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3ACC6E67-9983-441A-8A35-97ED6BD76698}"/>
              </a:ext>
            </a:extLst>
          </p:cNvPr>
          <p:cNvCxnSpPr>
            <a:cxnSpLocks/>
          </p:cNvCxnSpPr>
          <p:nvPr/>
        </p:nvCxnSpPr>
        <p:spPr bwMode="gray">
          <a:xfrm flipH="1">
            <a:off x="5476875" y="2419350"/>
            <a:ext cx="1876425" cy="19050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553819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E8D78A0B-ABCF-489D-B5A8-5149EB73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2826580"/>
            <a:ext cx="4214196" cy="351200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/>
              <a:t>Kabelový žlab uzavřený kovovými kabelovými vázacími pásky</a:t>
            </a:r>
          </a:p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/>
              <a:t>Ochranná stavební rohož pod tvárnicí </a:t>
            </a:r>
            <a:r>
              <a:rPr lang="cs-CZ">
                <a:sym typeface="Wingdings" panose="05000000000000000000" pitchFamily="2" charset="2"/>
              </a:rPr>
              <a:t></a:t>
            </a:r>
            <a:r>
              <a:rPr lang="cs-CZ"/>
              <a:t> přesah min. 3 cm na všech stranách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75F8994A-AF05-4801-9FE8-76E42199E70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486" r="9486"/>
          <a:stretch>
            <a:fillRect/>
          </a:stretch>
        </p:blipFill>
        <p:spPr>
          <a:xfrm>
            <a:off x="426244" y="2918690"/>
            <a:ext cx="5668962" cy="3327787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68A1F7E-DD83-4123-BE0A-69B04FCA30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uzavřete kabelové žlaby bezpečně kovovými kabelovými vázacími pásky, nepřišroubovávejte, otočné zámky na víkách nejsou dostatečně bezpečné) </a:t>
            </a:r>
          </a:p>
          <a:p>
            <a:r>
              <a:rPr lang="cs-CZ" b="0"/>
              <a:t>Nosná konstrukce: ochranné rohože a popřípadě další přitížení (ochranné rohože musí být o 3 cm větší než půdorysná plocha profilů/zatěžovacích tvárnic, výjimkou jsou prefabrikované systémové komponenty). </a:t>
            </a:r>
          </a:p>
          <a:p>
            <a:endParaRPr lang="de-DE" b="0" dirty="0"/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1D5A800-5FB2-4FF1-9CC0-750D164B809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D1E38B41-54C4-483A-AE4D-B98F97E194A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49E37F4-232C-44A9-A763-8A743CF4835D}"/>
              </a:ext>
            </a:extLst>
          </p:cNvPr>
          <p:cNvSpPr txBox="1"/>
          <p:nvPr/>
        </p:nvSpPr>
        <p:spPr bwMode="gray">
          <a:xfrm rot="19989686">
            <a:off x="-563956" y="351846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D7CB4054-DAD8-4E2A-AE29-88095709032B}"/>
              </a:ext>
            </a:extLst>
          </p:cNvPr>
          <p:cNvCxnSpPr>
            <a:cxnSpLocks/>
          </p:cNvCxnSpPr>
          <p:nvPr/>
        </p:nvCxnSpPr>
        <p:spPr bwMode="gray">
          <a:xfrm flipH="1">
            <a:off x="3638551" y="3131022"/>
            <a:ext cx="3724274" cy="105997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C4AC5F13-5E0E-4D80-A4FA-64CEB7895C13}"/>
              </a:ext>
            </a:extLst>
          </p:cNvPr>
          <p:cNvCxnSpPr>
            <a:cxnSpLocks/>
          </p:cNvCxnSpPr>
          <p:nvPr/>
        </p:nvCxnSpPr>
        <p:spPr bwMode="gray">
          <a:xfrm flipH="1">
            <a:off x="2543175" y="4100945"/>
            <a:ext cx="4819650" cy="746923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4873897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4A977310-9633-4DC0-8AE8-C208E7DC6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5700" y="1990725"/>
            <a:ext cx="4252296" cy="4255754"/>
          </a:xfrm>
        </p:spPr>
        <p:txBody>
          <a:bodyPr>
            <a:normAutofit/>
          </a:bodyPr>
          <a:lstStyle/>
          <a:p>
            <a:r>
              <a:rPr lang="cs-CZ"/>
              <a:t>Plně uzavřený systém pokládky s kovovými kabelovými vázacími pásky 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630AD073-AC0F-41BD-B86A-7E84F5BCB3B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22" r="9622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80DDE284-1EE9-466E-911C-3975A7E3D4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uzavřete kabelové žlaby bezpečně kovovými kabelovými vázacími pásky, nepřišroubovávejte, otočné zámky na víkách nejsou dostatečně bezpečné)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B8B8BAEF-3E44-44B4-BF6D-FAD0D5AD17F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BA55CCA-E09F-4F1A-B240-BAEDD721162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F8AB26EA-1BDB-42E5-B4B7-7DF275F22395}"/>
              </a:ext>
            </a:extLst>
          </p:cNvPr>
          <p:cNvSpPr txBox="1"/>
          <p:nvPr/>
        </p:nvSpPr>
        <p:spPr bwMode="gray">
          <a:xfrm rot="19989686">
            <a:off x="-352774" y="341210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ECBF40B5-DB7D-4D33-BB1F-7827FDEADB4E}"/>
              </a:ext>
            </a:extLst>
          </p:cNvPr>
          <p:cNvCxnSpPr>
            <a:cxnSpLocks/>
          </p:cNvCxnSpPr>
          <p:nvPr/>
        </p:nvCxnSpPr>
        <p:spPr bwMode="gray">
          <a:xfrm flipH="1">
            <a:off x="3260725" y="2200275"/>
            <a:ext cx="4016375" cy="13620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4059482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2562F30-3F27-461B-B58A-14A3D09C7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00249"/>
            <a:ext cx="4204671" cy="4246230"/>
          </a:xfrm>
        </p:spPr>
        <p:txBody>
          <a:bodyPr>
            <a:normAutofit/>
          </a:bodyPr>
          <a:lstStyle/>
          <a:p>
            <a:r>
              <a:rPr lang="cs-CZ"/>
              <a:t>Vedení kabelů v systému pokládky (stejnosměrné DC kabely) a min. 20% prostorová rezerva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A6345A41-6F70-477E-BC47-2F11D46E75D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9" r="959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8FEE47FE-5916-4896-B687-C1A71A7DE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/>
              <a:t>Systémy pokládky obecně: </a:t>
            </a:r>
            <a:r>
              <a:rPr lang="cs-CZ" b="0"/>
              <a:t>prostorová rezerva v kanálech podle doporučení výrobce, nejméně však 20 %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F9C65623-7439-4EB9-BB14-0BADCBF63FB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240682F6-D1D1-4281-9949-683337CFA87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2AAFB42D-32D9-4D2E-9D9E-8291F0341C59}"/>
              </a:ext>
            </a:extLst>
          </p:cNvPr>
          <p:cNvSpPr txBox="1"/>
          <p:nvPr/>
        </p:nvSpPr>
        <p:spPr bwMode="gray">
          <a:xfrm rot="19989686">
            <a:off x="-286099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6C96A933-A219-4CF0-BD23-3CA57107DAC9}"/>
              </a:ext>
            </a:extLst>
          </p:cNvPr>
          <p:cNvCxnSpPr>
            <a:cxnSpLocks/>
          </p:cNvCxnSpPr>
          <p:nvPr/>
        </p:nvCxnSpPr>
        <p:spPr bwMode="gray">
          <a:xfrm flipH="1">
            <a:off x="3867150" y="2438400"/>
            <a:ext cx="3552825" cy="99139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1313884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xmlns="" id="{7F6B9EAF-C32A-4570-96F7-97B798E27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Schwarz | </a:t>
            </a:r>
            <a:r>
              <a:rPr lang="cs-CZ" dirty="0" err="1"/>
              <a:t>FV</a:t>
            </a:r>
            <a:r>
              <a:rPr lang="cs-CZ" dirty="0"/>
              <a:t> | Best </a:t>
            </a:r>
            <a:r>
              <a:rPr lang="cs-CZ" dirty="0" err="1"/>
              <a:t>Practice</a:t>
            </a:r>
            <a:endParaRPr lang="cs-CZ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81899" y="2052795"/>
            <a:ext cx="3928841" cy="4920025"/>
          </a:xfrm>
        </p:spPr>
        <p:txBody>
          <a:bodyPr>
            <a:normAutofit/>
          </a:bodyPr>
          <a:lstStyle/>
          <a:p>
            <a:r>
              <a:rPr lang="cs-CZ" dirty="0"/>
              <a:t>Jeden snímač oslunění pro každou orientaci solárních modulů (ilustrační obrázek: orientace na východ/západ)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1392756F-4AB3-4215-83B0-3E341F09C6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Datový </a:t>
            </a:r>
            <a:r>
              <a:rPr lang="cs-CZ" b="0" dirty="0" err="1"/>
              <a:t>logger</a:t>
            </a:r>
            <a:r>
              <a:rPr lang="cs-CZ" b="0" dirty="0"/>
              <a:t>/sledování/management sítě vždy s jedním snímačem oslunění pro každou orientaci modulu vč. přepěťové ochrany </a:t>
            </a:r>
          </a:p>
          <a:p>
            <a:r>
              <a:rPr lang="cs-CZ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A1DBA2D6-56A1-48E3-AFB2-8D8360FBA7B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63D8F1D-DF6F-4306-823D-53D14BD8E0B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B37930D5-4222-4E3F-8E36-11AF55FFD5C1}"/>
              </a:ext>
            </a:extLst>
          </p:cNvPr>
          <p:cNvSpPr txBox="1"/>
          <p:nvPr/>
        </p:nvSpPr>
        <p:spPr bwMode="gray">
          <a:xfrm rot="19989686">
            <a:off x="-679050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pic>
        <p:nvPicPr>
          <p:cNvPr id="12" name="Bildplatzhalter 14">
            <a:extLst>
              <a:ext uri="{FF2B5EF4-FFF2-40B4-BE49-F238E27FC236}">
                <a16:creationId xmlns:a16="http://schemas.microsoft.com/office/drawing/2014/main" xmlns="" id="{F4D3E4AB-1D2D-4566-BC1F-9603E02A5F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gray">
          <a:xfrm>
            <a:off x="409577" y="1985818"/>
            <a:ext cx="5658713" cy="4248728"/>
          </a:xfrm>
          <a:prstGeom prst="rect">
            <a:avLst/>
          </a:prstGeom>
        </p:spPr>
      </p:pic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xmlns="" id="{91FADC6C-9CC6-49C9-8EE8-D33BB48DDA71}"/>
              </a:ext>
            </a:extLst>
          </p:cNvPr>
          <p:cNvCxnSpPr>
            <a:cxnSpLocks/>
          </p:cNvCxnSpPr>
          <p:nvPr/>
        </p:nvCxnSpPr>
        <p:spPr bwMode="gray">
          <a:xfrm flipH="1">
            <a:off x="3583709" y="2512291"/>
            <a:ext cx="3786910" cy="56341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xmlns="" id="{38AA3FE1-2286-445B-9DCD-5B23DE001E2C}"/>
              </a:ext>
            </a:extLst>
          </p:cNvPr>
          <p:cNvCxnSpPr>
            <a:cxnSpLocks/>
          </p:cNvCxnSpPr>
          <p:nvPr/>
        </p:nvCxnSpPr>
        <p:spPr bwMode="gray">
          <a:xfrm flipH="1">
            <a:off x="3306618" y="2512291"/>
            <a:ext cx="4064001" cy="2050092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BC6BD74F-ADCB-41E8-9501-E7B977CA1171}"/>
              </a:ext>
            </a:extLst>
          </p:cNvPr>
          <p:cNvSpPr txBox="1"/>
          <p:nvPr/>
        </p:nvSpPr>
        <p:spPr bwMode="gray">
          <a:xfrm rot="19989686">
            <a:off x="733828" y="3318372"/>
            <a:ext cx="5290152" cy="14180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3116100815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A3B022BE-4F9B-44A9-BDD8-695DB68A8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19299"/>
            <a:ext cx="4233246" cy="4227180"/>
          </a:xfrm>
        </p:spPr>
        <p:txBody>
          <a:bodyPr>
            <a:normAutofit/>
          </a:bodyPr>
          <a:lstStyle/>
          <a:p>
            <a:r>
              <a:rPr lang="cs-CZ"/>
              <a:t>Ochranná stavební rohož se nesmí zcela uzavřít, aby byl zajištěn odtok vody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ECB6012-1123-40B9-ADC2-66102610FC2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0" r="9590"/>
          <a:stretch>
            <a:fillRect/>
          </a:stretch>
        </p:blipFill>
        <p:spPr>
          <a:xfrm>
            <a:off x="426244" y="2019299"/>
            <a:ext cx="5668962" cy="42271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C38157A-E839-47D0-AA44-15B43BB543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Nosná konstrukce: ochranné rohože a popřípadě další přitížení (ochranné rohože musí být o 3 cm větší než půdorysná plocha profilů/zatěžovacích tvárnic)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73CDD74-3EA9-42BD-99A3-4BD21FB9253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A8B83713-000C-470E-822A-656EBF70AF3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CF9DE29-9355-4D17-BA88-632DE16F05BC}"/>
              </a:ext>
            </a:extLst>
          </p:cNvPr>
          <p:cNvSpPr txBox="1"/>
          <p:nvPr/>
        </p:nvSpPr>
        <p:spPr bwMode="gray">
          <a:xfrm rot="19989686">
            <a:off x="-9399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B0BE5A21-A98A-4978-A815-B8C0B00CEBDA}"/>
              </a:ext>
            </a:extLst>
          </p:cNvPr>
          <p:cNvCxnSpPr>
            <a:cxnSpLocks/>
          </p:cNvCxnSpPr>
          <p:nvPr/>
        </p:nvCxnSpPr>
        <p:spPr bwMode="gray">
          <a:xfrm flipH="1">
            <a:off x="4257675" y="2590800"/>
            <a:ext cx="2943225" cy="21907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64442410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">
            <a:extLst>
              <a:ext uri="{FF2B5EF4-FFF2-40B4-BE49-F238E27FC236}">
                <a16:creationId xmlns:a16="http://schemas.microsoft.com/office/drawing/2014/main" xmlns="" id="{550F0BC7-3D20-4CE9-ACF4-44188DA2E7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gray">
          <a:xfrm>
            <a:off x="426245" y="2019299"/>
            <a:ext cx="5452938" cy="4229528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xmlns="" id="{A3B022BE-4F9B-44A9-BDD8-695DB68A8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19299"/>
            <a:ext cx="4233246" cy="4227180"/>
          </a:xfrm>
        </p:spPr>
        <p:txBody>
          <a:bodyPr>
            <a:normAutofit/>
          </a:bodyPr>
          <a:lstStyle/>
          <a:p>
            <a:r>
              <a:rPr lang="cs-CZ"/>
              <a:t>Ochranná stavební rohož se nesmí zcela uzavřít, aby byl zajištěn odtok vody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C38157A-E839-47D0-AA44-15B43BB543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Nosná konstrukce: ochranné rohože a popřípadě další přitížení (ochranné rohože musí být o 3 cm větší než půdorysná plocha profilů/zatěžovacích tvárnic)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73CDD74-3EA9-42BD-99A3-4BD21FB9253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A8B83713-000C-470E-822A-656EBF70AF3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CF9DE29-9355-4D17-BA88-632DE16F05BC}"/>
              </a:ext>
            </a:extLst>
          </p:cNvPr>
          <p:cNvSpPr txBox="1"/>
          <p:nvPr/>
        </p:nvSpPr>
        <p:spPr bwMode="gray">
          <a:xfrm rot="19989686">
            <a:off x="-9399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B0BE5A21-A98A-4978-A815-B8C0B00CEBDA}"/>
              </a:ext>
            </a:extLst>
          </p:cNvPr>
          <p:cNvCxnSpPr>
            <a:cxnSpLocks/>
          </p:cNvCxnSpPr>
          <p:nvPr/>
        </p:nvCxnSpPr>
        <p:spPr bwMode="gray">
          <a:xfrm flipH="1">
            <a:off x="4143375" y="2590800"/>
            <a:ext cx="3057526" cy="14192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3090242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">
            <a:extLst>
              <a:ext uri="{FF2B5EF4-FFF2-40B4-BE49-F238E27FC236}">
                <a16:creationId xmlns:a16="http://schemas.microsoft.com/office/drawing/2014/main" xmlns="" id="{5C42717D-85AD-4DF7-81BE-B7D4B8F798C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0" r="9590"/>
          <a:stretch>
            <a:fillRect/>
          </a:stretch>
        </p:blipFill>
        <p:spPr>
          <a:xfrm>
            <a:off x="432417" y="2019299"/>
            <a:ext cx="5668962" cy="422718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xmlns="" id="{A3B022BE-4F9B-44A9-BDD8-695DB68A8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19299"/>
            <a:ext cx="4233246" cy="4227180"/>
          </a:xfrm>
        </p:spPr>
        <p:txBody>
          <a:bodyPr>
            <a:normAutofit/>
          </a:bodyPr>
          <a:lstStyle/>
          <a:p>
            <a:r>
              <a:rPr lang="cs-CZ"/>
              <a:t>Ochranná stavební rohož se nesmí zcela uzavřít, aby byl zajištěn odtok vody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C38157A-E839-47D0-AA44-15B43BB543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Nosná konstrukce: ochranné rohože a popřípadě další přitížení (ochranné rohože musí být o 3 cm větší než půdorysná plocha profilů/zatěžovacích tvárnic)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73CDD74-3EA9-42BD-99A3-4BD21FB9253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A8B83713-000C-470E-822A-656EBF70AF3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CF9DE29-9355-4D17-BA88-632DE16F05BC}"/>
              </a:ext>
            </a:extLst>
          </p:cNvPr>
          <p:cNvSpPr txBox="1"/>
          <p:nvPr/>
        </p:nvSpPr>
        <p:spPr bwMode="gray">
          <a:xfrm rot="19989686">
            <a:off x="-9399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B0BE5A21-A98A-4978-A815-B8C0B00CEBDA}"/>
              </a:ext>
            </a:extLst>
          </p:cNvPr>
          <p:cNvCxnSpPr>
            <a:cxnSpLocks/>
          </p:cNvCxnSpPr>
          <p:nvPr/>
        </p:nvCxnSpPr>
        <p:spPr bwMode="gray">
          <a:xfrm flipH="1">
            <a:off x="4010025" y="2590800"/>
            <a:ext cx="3190876" cy="3619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02830060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1B69C954-1EFE-4AD3-BB40-970DED75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90725"/>
            <a:ext cx="4233246" cy="4255754"/>
          </a:xfrm>
        </p:spPr>
        <p:txBody>
          <a:bodyPr>
            <a:normAutofit/>
          </a:bodyPr>
          <a:lstStyle/>
          <a:p>
            <a:r>
              <a:rPr lang="cs-CZ"/>
              <a:t>Odtok vody v profilových lištách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EAEC3F92-8D24-429F-BB56-B76C01F1663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01" r="9601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8AA057A-E289-47D9-88D3-BC5A62E96D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Nosná konstrukce: odtok vody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285EC925-FEA2-406C-AF56-9355A8C8CE6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D644B33A-85C8-4F4E-95BA-E9BD007AD23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781B9938-E734-48B4-85BD-B4D998AB729D}"/>
              </a:ext>
            </a:extLst>
          </p:cNvPr>
          <p:cNvSpPr txBox="1"/>
          <p:nvPr/>
        </p:nvSpPr>
        <p:spPr bwMode="gray">
          <a:xfrm rot="19989686">
            <a:off x="-495334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C288B8B0-B021-4845-BBFD-656DA69E51AD}"/>
              </a:ext>
            </a:extLst>
          </p:cNvPr>
          <p:cNvCxnSpPr>
            <a:cxnSpLocks/>
          </p:cNvCxnSpPr>
          <p:nvPr/>
        </p:nvCxnSpPr>
        <p:spPr bwMode="gray">
          <a:xfrm flipH="1">
            <a:off x="3533775" y="2266950"/>
            <a:ext cx="3762375" cy="21621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58832251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AA55388-3DC9-45F7-AAE0-AA483AAE7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81199"/>
            <a:ext cx="4233246" cy="4265280"/>
          </a:xfrm>
        </p:spPr>
        <p:txBody>
          <a:bodyPr>
            <a:normAutofit/>
          </a:bodyPr>
          <a:lstStyle/>
          <a:p>
            <a:r>
              <a:rPr lang="cs-CZ"/>
              <a:t>Solární kabely v budově v ochranném ohnivzdorném návleku (pouze pokud není použit rozvaděč generátoru (GAK) s odpojením DC kabelů)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E613E95A-4C8E-45FE-8841-B7F38D781B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81199"/>
            <a:ext cx="5668962" cy="42652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AD0EA9E-F128-45AA-B49B-6DB26A30E3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Kabeláž vč. provedení/zapravení prostupů ve stěnách/stropech/střeše (popř. v souladu s protipožárními předpisy) 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20476C5C-A326-43A0-A06D-D9AFEC48827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50E84CB2-C10E-4EF9-8385-154F7537DCA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90C5014-3EED-45AE-B884-1E11710DBA86}"/>
              </a:ext>
            </a:extLst>
          </p:cNvPr>
          <p:cNvSpPr txBox="1"/>
          <p:nvPr/>
        </p:nvSpPr>
        <p:spPr bwMode="gray">
          <a:xfrm rot="19989686">
            <a:off x="-324200" y="312565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B2BE658D-3108-4926-BB6B-32DE54FCFAD4}"/>
              </a:ext>
            </a:extLst>
          </p:cNvPr>
          <p:cNvCxnSpPr>
            <a:cxnSpLocks/>
          </p:cNvCxnSpPr>
          <p:nvPr/>
        </p:nvCxnSpPr>
        <p:spPr bwMode="gray">
          <a:xfrm flipH="1">
            <a:off x="4086225" y="2771775"/>
            <a:ext cx="3257550" cy="12096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076427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77642F7D-C3CA-4618-9FC9-9729EA3E7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1962149"/>
            <a:ext cx="4223721" cy="4284330"/>
          </a:xfrm>
        </p:spPr>
        <p:txBody>
          <a:bodyPr>
            <a:normAutofit/>
          </a:bodyPr>
          <a:lstStyle/>
          <a:p>
            <a:r>
              <a:rPr lang="cs-CZ"/>
              <a:t>Označení protipožárních opatření na viditelném místě a v souladu s normou pro danou zemi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EAABE8D5-9D08-46A2-9C12-5EFA675303D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701" r="9701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F1C2E2D-0297-4E29-875D-AED237E4AC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Kabeláž vč. provedení/zapravení prostupů ve stěnách/stropech/střeše (popř. v souladu s protipožárními předpisy)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5EC0D5C-77B0-4329-A433-915C8099563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245E905-DB66-4AD0-A62E-5B2B3965C50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6F3425B9-343E-4CE4-8B2D-4140D92539D8}"/>
              </a:ext>
            </a:extLst>
          </p:cNvPr>
          <p:cNvSpPr txBox="1"/>
          <p:nvPr/>
        </p:nvSpPr>
        <p:spPr bwMode="gray">
          <a:xfrm rot="19989686">
            <a:off x="-495333" y="283902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4A1E6307-62BF-47B5-B515-2F47BC62C19E}"/>
              </a:ext>
            </a:extLst>
          </p:cNvPr>
          <p:cNvCxnSpPr>
            <a:cxnSpLocks/>
          </p:cNvCxnSpPr>
          <p:nvPr/>
        </p:nvCxnSpPr>
        <p:spPr bwMode="gray">
          <a:xfrm flipH="1">
            <a:off x="3781425" y="2428875"/>
            <a:ext cx="3514725" cy="12192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444504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26E084BC-A4E5-4342-9E76-85ECCD6C4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000249"/>
            <a:ext cx="4195146" cy="4246230"/>
          </a:xfrm>
        </p:spPr>
        <p:txBody>
          <a:bodyPr>
            <a:normAutofit/>
          </a:bodyPr>
          <a:lstStyle/>
          <a:p>
            <a:r>
              <a:rPr lang="cs-CZ"/>
              <a:t>Vyplňte identifikační štítek požární ucpávky a uložte prohlášení o shodě do dokumentace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2D278B3F-9D20-470A-B944-A1D1BAA3F3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20360898-FDF9-4E25-A2A1-AABF18EA70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Kabeláž vč. provedení/zapravení prostupů ve stěnách/stropech/střeše (popř. v souladu s protipožárními předpisy)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AF26DB9-4B6D-4BF1-BA9D-C167E8537C9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69C7AFF-F102-4963-82E8-FF6BF91001A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xmlns="" id="{352B2A22-49DA-401C-9E6F-B63B100ACDFB}"/>
              </a:ext>
            </a:extLst>
          </p:cNvPr>
          <p:cNvSpPr/>
          <p:nvPr/>
        </p:nvSpPr>
        <p:spPr bwMode="gray">
          <a:xfrm>
            <a:off x="2161824" y="5081255"/>
            <a:ext cx="2567135" cy="289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8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2E98C7C7-8B82-41BC-A2E4-73087BCCB679}"/>
              </a:ext>
            </a:extLst>
          </p:cNvPr>
          <p:cNvSpPr txBox="1"/>
          <p:nvPr/>
        </p:nvSpPr>
        <p:spPr bwMode="gray">
          <a:xfrm rot="19989686">
            <a:off x="-117993" y="323023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2317307374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CB555DC-FF56-400E-ACAC-EDAD9C505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1962149"/>
            <a:ext cx="4185621" cy="4284330"/>
          </a:xfrm>
        </p:spPr>
        <p:txBody>
          <a:bodyPr>
            <a:normAutofit/>
          </a:bodyPr>
          <a:lstStyle/>
          <a:p>
            <a:r>
              <a:rPr lang="cs-CZ"/>
              <a:t>Správně provedená požární ucpávka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90FE9F16-0F8D-429D-B2AB-363185DA844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3" r="9663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930495B-8A07-4E9C-BDFC-3811EE607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Kabeláž vč. provedení/zapravení prostupů ve stěnách/stropech/střeše (popř. v souladu s protipožárními předpisy)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750AB080-679C-47D5-906E-99E3C9B50C5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6F8FE88-23B0-48CD-B908-3E028D19965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2198E29-09CD-4B81-B239-001AFDFB441D}"/>
              </a:ext>
            </a:extLst>
          </p:cNvPr>
          <p:cNvSpPr txBox="1"/>
          <p:nvPr/>
        </p:nvSpPr>
        <p:spPr bwMode="gray">
          <a:xfrm rot="19989686">
            <a:off x="-381350" y="331526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44A37875-4D2D-4908-9E54-E48B6313AA7C}"/>
              </a:ext>
            </a:extLst>
          </p:cNvPr>
          <p:cNvCxnSpPr>
            <a:cxnSpLocks/>
          </p:cNvCxnSpPr>
          <p:nvPr/>
        </p:nvCxnSpPr>
        <p:spPr bwMode="gray">
          <a:xfrm flipH="1">
            <a:off x="3829050" y="2143125"/>
            <a:ext cx="3514725" cy="10001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8488228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4E0D6E2D-447C-40AA-861F-7B42405B2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09775"/>
            <a:ext cx="4233246" cy="4236704"/>
          </a:xfrm>
        </p:spPr>
        <p:txBody>
          <a:bodyPr>
            <a:normAutofit/>
          </a:bodyPr>
          <a:lstStyle/>
          <a:p>
            <a:r>
              <a:rPr lang="cs-CZ"/>
              <a:t>Označte popiskou každý vodič na přípojnici pro vyrovnání potenciálů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10C627D6-0E01-4D61-8553-FC0FC81C84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116DB52-A25F-4DC9-BC1F-EA175F5767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Popis všech komponent a kabelů odolný proti povětrnostním vlivům podle platných norem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E23B81A4-D67E-4275-97D2-640D4BE4F0E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65C6313-07FF-4AB3-B08F-96263BBA5E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D8F1C32-DCC1-4FC9-B4ED-C6C09DCCCDE7}"/>
              </a:ext>
            </a:extLst>
          </p:cNvPr>
          <p:cNvSpPr txBox="1"/>
          <p:nvPr/>
        </p:nvSpPr>
        <p:spPr bwMode="gray">
          <a:xfrm rot="19989686">
            <a:off x="990250" y="288088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67EC2124-5041-41A9-BB43-B023B2E11B15}"/>
              </a:ext>
            </a:extLst>
          </p:cNvPr>
          <p:cNvCxnSpPr>
            <a:cxnSpLocks/>
          </p:cNvCxnSpPr>
          <p:nvPr/>
        </p:nvCxnSpPr>
        <p:spPr bwMode="gray">
          <a:xfrm flipH="1">
            <a:off x="3629025" y="2352675"/>
            <a:ext cx="3714750" cy="9144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3802965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B13BFADE-B33F-4BF7-8371-29BC4143C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00249"/>
            <a:ext cx="4204671" cy="4246230"/>
          </a:xfrm>
        </p:spPr>
        <p:txBody>
          <a:bodyPr>
            <a:normAutofit/>
          </a:bodyPr>
          <a:lstStyle/>
          <a:p>
            <a:r>
              <a:rPr lang="cs-CZ"/>
              <a:t>Uzemňovací přípojku na skříni střídače propojte se systémem vyrovnání potenciálů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9CA69E2A-D9DB-41A8-BAB7-8985E4D59D8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75" r="9675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651E9E72-E7F3-4F07-BE8D-3380C0E31C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Připojení k zařízení k ochraně před bleskem/vyrovnání potenciálů (funkční vyrovnání potenciálů)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7552A5F-E035-45CC-9835-9BCECE58D1D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6CEE8D4-1BAB-42B2-9D8C-653CBA1A7BF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29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344EBCB-1CC3-4D32-A7E0-914944F5337B}"/>
              </a:ext>
            </a:extLst>
          </p:cNvPr>
          <p:cNvSpPr txBox="1"/>
          <p:nvPr/>
        </p:nvSpPr>
        <p:spPr bwMode="gray">
          <a:xfrm rot="19989686">
            <a:off x="-9399" y="298212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E4B9B091-7C2C-4E38-B5BC-3EC5582A5A44}"/>
              </a:ext>
            </a:extLst>
          </p:cNvPr>
          <p:cNvCxnSpPr>
            <a:cxnSpLocks/>
          </p:cNvCxnSpPr>
          <p:nvPr/>
        </p:nvCxnSpPr>
        <p:spPr bwMode="gray">
          <a:xfrm flipH="1">
            <a:off x="3600450" y="2590800"/>
            <a:ext cx="3781425" cy="14859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6318229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xmlns="" id="{7F6B9EAF-C32A-4570-96F7-97B798E27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81899" y="2052795"/>
            <a:ext cx="3928841" cy="4920025"/>
          </a:xfrm>
        </p:spPr>
        <p:txBody>
          <a:bodyPr>
            <a:normAutofit/>
          </a:bodyPr>
          <a:lstStyle/>
          <a:p>
            <a:r>
              <a:rPr lang="cs-CZ"/>
              <a:t>Montáž snímačů oslunění: </a:t>
            </a:r>
          </a:p>
          <a:p>
            <a:r>
              <a:rPr lang="cs-CZ"/>
              <a:t>Držák pro montáž snímačů oslunění.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7155A5E9-DD20-44FC-A4F7-704C1D7810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7" r="9597"/>
          <a:stretch>
            <a:fillRect/>
          </a:stretch>
        </p:blipFill>
        <p:spPr>
          <a:xfrm>
            <a:off x="452582" y="1958109"/>
            <a:ext cx="5624945" cy="4304146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1392756F-4AB3-4215-83B0-3E341F09C6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Datový </a:t>
            </a:r>
            <a:r>
              <a:rPr lang="cs-CZ" b="0" dirty="0" err="1"/>
              <a:t>logger</a:t>
            </a:r>
            <a:r>
              <a:rPr lang="cs-CZ" b="0" dirty="0"/>
              <a:t>/sledování/management sítě vždy s jedním snímačem oslunění pro každou orientaci modulu vč. přepěťové ochrany </a:t>
            </a:r>
          </a:p>
          <a:p>
            <a:r>
              <a:rPr lang="cs-CZ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A1DBA2D6-56A1-48E3-AFB2-8D8360FBA7B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63D8F1D-DF6F-4306-823D-53D14BD8E0B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B37930D5-4222-4E3F-8E36-11AF55FFD5C1}"/>
              </a:ext>
            </a:extLst>
          </p:cNvPr>
          <p:cNvSpPr txBox="1"/>
          <p:nvPr/>
        </p:nvSpPr>
        <p:spPr bwMode="gray">
          <a:xfrm rot="19989686">
            <a:off x="-679050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3F4073E4-104F-49C9-9361-1D9F2411F70F}"/>
              </a:ext>
            </a:extLst>
          </p:cNvPr>
          <p:cNvCxnSpPr>
            <a:cxnSpLocks/>
          </p:cNvCxnSpPr>
          <p:nvPr/>
        </p:nvCxnSpPr>
        <p:spPr bwMode="gray">
          <a:xfrm flipH="1">
            <a:off x="3810000" y="2400300"/>
            <a:ext cx="3514725" cy="1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1425534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6DEAC723-0116-4866-B3A9-681D4EFE1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312370"/>
            <a:ext cx="4233246" cy="3934109"/>
          </a:xfrm>
        </p:spPr>
        <p:txBody>
          <a:bodyPr>
            <a:normAutofit/>
          </a:bodyPr>
          <a:lstStyle/>
          <a:p>
            <a:r>
              <a:rPr lang="cs-CZ"/>
              <a:t>Kabelové žlaby (kovové) zahrňte do systému vyrovnání potenciálů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A9F7DBF9-1FC9-4B9F-9E15-6D0E2DBCB8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0" r="9660"/>
          <a:stretch>
            <a:fillRect/>
          </a:stretch>
        </p:blipFill>
        <p:spPr>
          <a:xfrm>
            <a:off x="426244" y="2312371"/>
            <a:ext cx="5452938" cy="3934107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47FA5DC7-05AE-4222-BBA2-57B6FF880C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Připojení k zařízení k ochraně před bleskem/vyrovnání potenciálů (funkční vyrovnání potenciálů): V případě potřeby lze pak ke stojanu připojit další kovové konstrukce, například kabelové žlaby. Několik stojanových bloků je třeba vzájemně propojit přímo (ne přes kabelové žlaby apod.).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8067206-B418-4F1D-ACF7-0C0B3BA8589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ED2D7F7-C136-4E5F-9F33-9E523CF317F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30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9EA0E459-D6AF-42A1-AA96-33BD644B831D}"/>
              </a:ext>
            </a:extLst>
          </p:cNvPr>
          <p:cNvSpPr txBox="1"/>
          <p:nvPr/>
        </p:nvSpPr>
        <p:spPr bwMode="gray">
          <a:xfrm rot="19989686">
            <a:off x="-245055" y="339528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954A3252-008C-4432-A116-4A512F1E6182}"/>
              </a:ext>
            </a:extLst>
          </p:cNvPr>
          <p:cNvCxnSpPr>
            <a:cxnSpLocks/>
          </p:cNvCxnSpPr>
          <p:nvPr/>
        </p:nvCxnSpPr>
        <p:spPr bwMode="gray">
          <a:xfrm flipH="1">
            <a:off x="3686175" y="2495550"/>
            <a:ext cx="3648075" cy="838421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1646368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4DEDB29-D117-4B5E-BC76-CA37D2CAD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314575"/>
            <a:ext cx="4195146" cy="3931904"/>
          </a:xfrm>
        </p:spPr>
        <p:txBody>
          <a:bodyPr>
            <a:normAutofit/>
          </a:bodyPr>
          <a:lstStyle/>
          <a:p>
            <a:r>
              <a:rPr lang="cs-CZ"/>
              <a:t>Vzájemné propojení kabelových žlabů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9FB7B7FD-497D-458E-BD64-5C26BF08AC3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11" r="9511"/>
          <a:stretch>
            <a:fillRect/>
          </a:stretch>
        </p:blipFill>
        <p:spPr>
          <a:xfrm>
            <a:off x="426244" y="2314575"/>
            <a:ext cx="5668962" cy="39319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2BF05F38-6160-4CB5-A8B1-5B6B5816E6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Připojení k zařízení k ochraně před bleskem/vyrovnání potenciálů (funkční vyrovnání potenciálů): V případě potřeby lze pak ke stojanu připojit další kovové konstrukce, například kabelové žlaby. Několik stojanových bloků je třeba vzájemně propojit přímo (ne přes kabelové žlaby apod.).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432F09FE-D6D0-4477-9583-070560369BA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27EBF388-AD52-4760-AB9D-6CC8FE62CD3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E62DBE6-FBB1-4ADF-9501-280C7DD9BF5B}"/>
              </a:ext>
            </a:extLst>
          </p:cNvPr>
          <p:cNvSpPr txBox="1"/>
          <p:nvPr/>
        </p:nvSpPr>
        <p:spPr bwMode="gray">
          <a:xfrm rot="19989686">
            <a:off x="-495334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CB066DA1-79A8-4567-BE50-7F487D348D33}"/>
              </a:ext>
            </a:extLst>
          </p:cNvPr>
          <p:cNvCxnSpPr>
            <a:cxnSpLocks/>
          </p:cNvCxnSpPr>
          <p:nvPr/>
        </p:nvCxnSpPr>
        <p:spPr bwMode="gray">
          <a:xfrm flipH="1">
            <a:off x="2886075" y="2505075"/>
            <a:ext cx="4448175" cy="2276475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176431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25B1C0BB-0099-4ABB-95B2-3E4D710C1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4237" y="2028825"/>
            <a:ext cx="5473759" cy="4217654"/>
          </a:xfrm>
        </p:spPr>
        <p:txBody>
          <a:bodyPr>
            <a:normAutofit/>
          </a:bodyPr>
          <a:lstStyle/>
          <a:p>
            <a:r>
              <a:rPr lang="cs-CZ"/>
              <a:t>Pro připojení k systému vyrovnání potenciálů použijte kabel vhodný pro venkovní použití </a:t>
            </a:r>
          </a:p>
          <a:p>
            <a:r>
              <a:rPr lang="cs-CZ"/>
              <a:t>(NYY-J-</a:t>
            </a:r>
            <a:r>
              <a:rPr lang="cs-CZ" b="1">
                <a:highlight>
                  <a:srgbClr val="FFFF00"/>
                </a:highlight>
              </a:rPr>
              <a:t>1x16 mm²</a:t>
            </a:r>
            <a:r>
              <a:rPr lang="cs-CZ"/>
              <a:t>).</a:t>
            </a:r>
          </a:p>
          <a:p>
            <a:endParaRPr lang="de-DE" dirty="0"/>
          </a:p>
          <a:p>
            <a:r>
              <a:rPr lang="cs-CZ"/>
              <a:t>Připojení přes schválená kabelová oka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8E5E432-0CC5-435C-B50E-788B15399B0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76" r="9676"/>
          <a:stretch>
            <a:fillRect/>
          </a:stretch>
        </p:blipFill>
        <p:spPr>
          <a:xfrm>
            <a:off x="426244" y="2028825"/>
            <a:ext cx="5452938" cy="4217653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89405B93-B6E7-4064-B5DD-39AD1CA83C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Připojení k zařízení k ochraně před bleskem/vyrovnání potenciálů (funkční vyrovnání potenciálů) min. 16 mm²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8F420F47-5E39-4222-9C50-8EC60DF73BB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A79C8F2C-ACEA-4DC8-BDD5-436093C583F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32</a:t>
            </a:fld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372EEBEE-1F81-41B9-8592-2F54C1BD5054}"/>
              </a:ext>
            </a:extLst>
          </p:cNvPr>
          <p:cNvSpPr txBox="1"/>
          <p:nvPr/>
        </p:nvSpPr>
        <p:spPr bwMode="gray">
          <a:xfrm rot="19989686">
            <a:off x="-209900" y="331526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92048B31-C659-4AC3-A9BC-E9D85A6869C4}"/>
              </a:ext>
            </a:extLst>
          </p:cNvPr>
          <p:cNvCxnSpPr>
            <a:cxnSpLocks/>
          </p:cNvCxnSpPr>
          <p:nvPr/>
        </p:nvCxnSpPr>
        <p:spPr bwMode="gray">
          <a:xfrm flipH="1">
            <a:off x="4972050" y="2971800"/>
            <a:ext cx="1228725" cy="12096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8770623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7377F7A0-417F-49B9-8C75-8A43A12A8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2009775"/>
            <a:ext cx="4185621" cy="4236704"/>
          </a:xfrm>
        </p:spPr>
        <p:txBody>
          <a:bodyPr>
            <a:normAutofit/>
          </a:bodyPr>
          <a:lstStyle/>
          <a:p>
            <a:pPr lvl="0"/>
            <a:r>
              <a:rPr lang="cs-CZ">
                <a:solidFill>
                  <a:prstClr val="black"/>
                </a:solidFill>
              </a:rPr>
              <a:t>Kabely ke snímačům oslunění musí být opatřeny přepěťovou ochranou (žluté svorky uprostřed obrázku)</a:t>
            </a:r>
          </a:p>
          <a:p>
            <a:endParaRPr lang="de-DE" dirty="0"/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6CF694F-2083-4BF3-A7AF-CAEF876AC46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43" r="9643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58004FEE-CC99-4208-BD82-EEC710D6A8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Přepěťová ochrana DC podle obecně uznávaných pravidel techniky → včetně přepěťové ochrany pro kabely k čidlům, datová vedení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2F7896ED-C473-4D10-BABE-922E4E4332D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978D70E-BE44-49F2-AD77-3781A750266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33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41D6680-8F19-44FF-B6F9-051E6159AF54}"/>
              </a:ext>
            </a:extLst>
          </p:cNvPr>
          <p:cNvSpPr txBox="1"/>
          <p:nvPr/>
        </p:nvSpPr>
        <p:spPr bwMode="gray">
          <a:xfrm rot="19989686">
            <a:off x="-324201" y="301917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CBDE82F3-461F-4B14-B6D9-85CC4D323468}"/>
              </a:ext>
            </a:extLst>
          </p:cNvPr>
          <p:cNvCxnSpPr>
            <a:cxnSpLocks/>
          </p:cNvCxnSpPr>
          <p:nvPr/>
        </p:nvCxnSpPr>
        <p:spPr bwMode="gray">
          <a:xfrm flipH="1">
            <a:off x="4029075" y="2609850"/>
            <a:ext cx="3343275" cy="9144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81095720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002DE0EC-6F7B-42A0-83ED-515BFA4EF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91425" y="2028824"/>
            <a:ext cx="4166571" cy="4217655"/>
          </a:xfrm>
        </p:spPr>
        <p:txBody>
          <a:bodyPr>
            <a:normAutofit/>
          </a:bodyPr>
          <a:lstStyle/>
          <a:p>
            <a:r>
              <a:rPr lang="cs-CZ"/>
              <a:t>Přepěťová ochrana (svodič přepětí) pro kabely k čidlům (jiný výrobce)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C8111D99-0460-4C78-9B74-B0683C8695E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28" r="9628"/>
          <a:stretch>
            <a:fillRect/>
          </a:stretch>
        </p:blipFill>
        <p:spPr>
          <a:xfrm>
            <a:off x="426244" y="2028825"/>
            <a:ext cx="5668962" cy="42176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5BDF61C-54BD-49AC-9787-12219954E6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Přepěťová ochrana DC podle obecně uznávaných pravidel techniky → včetně přepěťové ochrany pro kabely k čidlům, datová vedení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E547E888-AC25-41B5-AA78-9D4E7E413A0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0AD6216-3F00-4AD8-8CF0-0FCE248DC75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125E0980-B776-4D96-8127-AF858F6953E7}"/>
              </a:ext>
            </a:extLst>
          </p:cNvPr>
          <p:cNvSpPr txBox="1"/>
          <p:nvPr/>
        </p:nvSpPr>
        <p:spPr bwMode="gray">
          <a:xfrm rot="19989686">
            <a:off x="-9399" y="31117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53EAE1FA-AA3B-4355-9C1E-D4A29F537B65}"/>
              </a:ext>
            </a:extLst>
          </p:cNvPr>
          <p:cNvCxnSpPr>
            <a:cxnSpLocks/>
          </p:cNvCxnSpPr>
          <p:nvPr/>
        </p:nvCxnSpPr>
        <p:spPr bwMode="gray">
          <a:xfrm flipH="1">
            <a:off x="4086225" y="2419350"/>
            <a:ext cx="3390900" cy="16668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6032153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1F3A0C1-6420-466F-ADC4-109F18F6D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09775"/>
            <a:ext cx="4204671" cy="4236704"/>
          </a:xfrm>
        </p:spPr>
        <p:txBody>
          <a:bodyPr>
            <a:normAutofit/>
          </a:bodyPr>
          <a:lstStyle/>
          <a:p>
            <a:r>
              <a:rPr lang="cs-CZ"/>
              <a:t>Solární kabely před a za přepěťovou ochranou (zde v GAK) veďte odděleně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90EA7DDF-FD19-443C-9E96-E1D7F8FD45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559A1ED-C9A0-416E-990B-5DF17BC60E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Přepěťová ochrana DC podle obecně uznávaných pravidel techniky → včetně přepěťové ochrany pro kabely k čidlům, datová vedení </a:t>
            </a:r>
          </a:p>
          <a:p>
            <a:r>
              <a:rPr lang="cs-CZ" b="0" dirty="0"/>
              <a:t>Rozvaděč generátoru (</a:t>
            </a:r>
            <a:r>
              <a:rPr lang="cs-CZ" b="0" dirty="0" err="1"/>
              <a:t>GAK</a:t>
            </a:r>
            <a:r>
              <a:rPr lang="cs-CZ" b="0" dirty="0"/>
              <a:t>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7E3C0A85-9011-4937-BB1D-16CE91F0530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B2DE097D-EEC1-4132-9D5C-C73BB198CBB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E29958B1-3B98-4659-8164-0857EE4041E2}"/>
              </a:ext>
            </a:extLst>
          </p:cNvPr>
          <p:cNvSpPr txBox="1"/>
          <p:nvPr/>
        </p:nvSpPr>
        <p:spPr bwMode="gray">
          <a:xfrm rot="19989686">
            <a:off x="-217485" y="3324787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9F5A287A-E808-42E8-B5A2-9081B7778A60}"/>
              </a:ext>
            </a:extLst>
          </p:cNvPr>
          <p:cNvCxnSpPr>
            <a:cxnSpLocks/>
          </p:cNvCxnSpPr>
          <p:nvPr/>
        </p:nvCxnSpPr>
        <p:spPr bwMode="gray">
          <a:xfrm flipH="1">
            <a:off x="4105275" y="2466975"/>
            <a:ext cx="3190875" cy="16287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8BD82821-607B-45FF-8388-7AD9BD0600E5}"/>
              </a:ext>
            </a:extLst>
          </p:cNvPr>
          <p:cNvCxnSpPr>
            <a:cxnSpLocks/>
          </p:cNvCxnSpPr>
          <p:nvPr/>
        </p:nvCxnSpPr>
        <p:spPr bwMode="gray">
          <a:xfrm flipH="1">
            <a:off x="4105275" y="2466975"/>
            <a:ext cx="3190875" cy="25812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31908801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E94BCF93-3927-442E-BD0C-3811A259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5700" y="1971675"/>
            <a:ext cx="4252296" cy="4274804"/>
          </a:xfrm>
        </p:spPr>
        <p:txBody>
          <a:bodyPr>
            <a:normAutofit/>
          </a:bodyPr>
          <a:lstStyle/>
          <a:p>
            <a:r>
              <a:rPr lang="cs-CZ"/>
              <a:t>Přepěťová ochrana DC (stejnosměrných) solárních kabelů 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621DB1B8-CB6F-41B3-8768-5063392D8B2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0B6F6BB-3C80-4D76-8CF4-9004B4FCE6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Přepěťová ochrana DC podle obecně uznávaných pravidel techniky</a:t>
            </a:r>
          </a:p>
          <a:p>
            <a:r>
              <a:rPr lang="cs-CZ" b="0"/>
              <a:t>Rozvaděč generátoru (GAK)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C83A6D1A-3848-4D65-8E9D-CE427000D1E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6B98569-E801-4B9A-B9F6-42003BD7DAD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36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62CA9AE-A219-43B7-905A-3B779DAB8BF7}"/>
              </a:ext>
            </a:extLst>
          </p:cNvPr>
          <p:cNvSpPr txBox="1"/>
          <p:nvPr/>
        </p:nvSpPr>
        <p:spPr bwMode="gray">
          <a:xfrm rot="19989686">
            <a:off x="-314675" y="323023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0A8D5D83-2AEE-4EEA-A908-398F4ADDDA4C}"/>
              </a:ext>
            </a:extLst>
          </p:cNvPr>
          <p:cNvCxnSpPr>
            <a:cxnSpLocks/>
          </p:cNvCxnSpPr>
          <p:nvPr/>
        </p:nvCxnSpPr>
        <p:spPr bwMode="gray">
          <a:xfrm flipH="1">
            <a:off x="5219700" y="2171700"/>
            <a:ext cx="2085975" cy="20097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31707354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49F93549-0655-47DF-9A84-E6D53296A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90725"/>
            <a:ext cx="4204671" cy="4255754"/>
          </a:xfrm>
        </p:spPr>
        <p:txBody>
          <a:bodyPr>
            <a:normAutofit/>
          </a:bodyPr>
          <a:lstStyle/>
          <a:p>
            <a:r>
              <a:rPr lang="cs-CZ"/>
              <a:t>Přepěťová ochrana DC (stejnosměrných) solárních kabelů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0A668F8C-8957-4BED-92D6-D23339A8138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2EDABDFA-1EF9-484F-A3E1-EADC3A5B6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Přepěťová ochrana DC podle obecně uznávaných pravidel techniky</a:t>
            </a:r>
          </a:p>
          <a:p>
            <a:r>
              <a:rPr lang="cs-CZ" b="0"/>
              <a:t>Rozvaděč generátoru (GAK)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9800921-D498-414A-9DC4-67D69F324E4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4B99CEA-6D39-4DD3-B4D7-874ADB5573C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268B8AFD-6399-44EF-8C58-F121F426DB25}"/>
              </a:ext>
            </a:extLst>
          </p:cNvPr>
          <p:cNvSpPr txBox="1"/>
          <p:nvPr/>
        </p:nvSpPr>
        <p:spPr bwMode="gray">
          <a:xfrm rot="19989686">
            <a:off x="-495334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52DDABAF-DF3A-404F-BCEA-41025ED544B6}"/>
              </a:ext>
            </a:extLst>
          </p:cNvPr>
          <p:cNvCxnSpPr>
            <a:cxnSpLocks/>
          </p:cNvCxnSpPr>
          <p:nvPr/>
        </p:nvCxnSpPr>
        <p:spPr bwMode="gray">
          <a:xfrm flipH="1">
            <a:off x="3829050" y="2200275"/>
            <a:ext cx="3609182" cy="733417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32252734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A88D6B00-71CB-4B1A-B5D6-D28451EA7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90725"/>
            <a:ext cx="4204671" cy="4255754"/>
          </a:xfrm>
        </p:spPr>
        <p:txBody>
          <a:bodyPr>
            <a:normAutofit/>
          </a:bodyPr>
          <a:lstStyle/>
          <a:p>
            <a:r>
              <a:rPr lang="cs-CZ" sz="1600"/>
              <a:t>Používejte konektory jednoho výrobce/značky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229747B8-3E3C-4182-B59E-FC0117D5804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37" r="9637"/>
          <a:stretch>
            <a:fillRect/>
          </a:stretch>
        </p:blipFill>
        <p:spPr>
          <a:xfrm>
            <a:off x="426244" y="1990723"/>
            <a:ext cx="5668962" cy="4255755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FFAC658-9AFC-4141-A4AB-2CB0C6D226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pouze konektory stejné značky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0BCEB128-3CDF-49D4-A382-234A10AD242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BA2A763C-493F-4BD5-9801-0AB47DF62D0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38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A24AEB0-26FB-4694-BEB1-7C9E7E57B158}"/>
              </a:ext>
            </a:extLst>
          </p:cNvPr>
          <p:cNvSpPr txBox="1"/>
          <p:nvPr/>
        </p:nvSpPr>
        <p:spPr bwMode="gray">
          <a:xfrm rot="19989686">
            <a:off x="-590900" y="301917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64568BEB-5AF8-48A6-AEEC-2EE2E17E3ABE}"/>
              </a:ext>
            </a:extLst>
          </p:cNvPr>
          <p:cNvCxnSpPr>
            <a:cxnSpLocks/>
          </p:cNvCxnSpPr>
          <p:nvPr/>
        </p:nvCxnSpPr>
        <p:spPr bwMode="gray">
          <a:xfrm flipH="1">
            <a:off x="4637088" y="2209800"/>
            <a:ext cx="2754312" cy="121999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5249232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CB924144-D411-4A4F-A553-26C139FB7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81199"/>
            <a:ext cx="4195146" cy="4265280"/>
          </a:xfrm>
        </p:spPr>
        <p:txBody>
          <a:bodyPr>
            <a:normAutofit/>
          </a:bodyPr>
          <a:lstStyle/>
          <a:p>
            <a:r>
              <a:rPr lang="cs-CZ"/>
              <a:t>Křížení stěn ohraničujících požární úseky, uzavřený systém vedení kabelů, stejnosměrné DC kabely dodatečně omotejte bandáží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DE6CE0F7-F8CE-4BDD-9DE8-E4F89A39CB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71" r="9671"/>
          <a:stretch>
            <a:fillRect/>
          </a:stretch>
        </p:blipFill>
        <p:spPr>
          <a:xfrm>
            <a:off x="426244" y="1981199"/>
            <a:ext cx="5678992" cy="42652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6659CDCD-FAC8-49A2-B654-1464DB4179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1/4</a:t>
            </a:r>
          </a:p>
          <a:p>
            <a:r>
              <a:rPr lang="cs-CZ" b="0"/>
              <a:t>Dodržte všechny příslušné předpisy o živnostenském podnikání a požární ochraně.</a:t>
            </a:r>
          </a:p>
          <a:p>
            <a:r>
              <a:rPr lang="cs-CZ" b="0"/>
              <a:t>Je třeba zohlednit koncepty požární ochrany příslušných budov po konzultaci s organizátorem stavby.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20666C0-5EF5-44CD-85DE-A4EB976711E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89E3421-AD91-4756-A916-79D888E1494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39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B43490D3-DF74-47A5-8236-39E439C15742}"/>
              </a:ext>
            </a:extLst>
          </p:cNvPr>
          <p:cNvSpPr txBox="1"/>
          <p:nvPr/>
        </p:nvSpPr>
        <p:spPr bwMode="gray">
          <a:xfrm rot="19989686">
            <a:off x="-217484" y="312565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F039D14E-0AA2-43E5-8586-241942A0BB96}"/>
              </a:ext>
            </a:extLst>
          </p:cNvPr>
          <p:cNvCxnSpPr>
            <a:cxnSpLocks/>
          </p:cNvCxnSpPr>
          <p:nvPr/>
        </p:nvCxnSpPr>
        <p:spPr bwMode="gray">
          <a:xfrm flipH="1">
            <a:off x="5648325" y="2305050"/>
            <a:ext cx="1676400" cy="1590675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0874046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xmlns="" id="{C52213F3-7AED-4C56-B660-B24FC540A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70041" y="1936263"/>
            <a:ext cx="4298878" cy="492002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/>
              <a:t>Kabelový žlab je pevně spojen s nosnou konstrukcí, a proto se nemůže posunout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/>
              <a:t>Solární kabely jsou před slunečním zářením chráněny ohebnými trubkami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/>
              <a:t>Trubky jsou řádně upevněny 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AD7F69C3-1242-4C09-BB32-7FB486BB592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40" r="9640"/>
          <a:stretch>
            <a:fillRect/>
          </a:stretch>
        </p:blipFill>
        <p:spPr>
          <a:xfrm>
            <a:off x="521494" y="1936263"/>
            <a:ext cx="5573712" cy="4395248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A34F854-D515-45AF-8BBF-A464CC9678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 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4CBB9797-02BB-4D72-A387-53C5F50292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61FDC7D7-1A58-4F9E-B14C-F51A13AF634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2C761EE9-23EC-475D-8F87-4B020BA76343}"/>
              </a:ext>
            </a:extLst>
          </p:cNvPr>
          <p:cNvSpPr txBox="1"/>
          <p:nvPr/>
        </p:nvSpPr>
        <p:spPr bwMode="gray">
          <a:xfrm rot="19989686">
            <a:off x="-95599" y="301917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315B6BD5-B7E1-4949-9A48-7A9F781CC011}"/>
              </a:ext>
            </a:extLst>
          </p:cNvPr>
          <p:cNvCxnSpPr>
            <a:cxnSpLocks/>
          </p:cNvCxnSpPr>
          <p:nvPr/>
        </p:nvCxnSpPr>
        <p:spPr bwMode="gray">
          <a:xfrm flipH="1">
            <a:off x="4219575" y="2857500"/>
            <a:ext cx="2771775" cy="9144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0135555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2F06C91-3D9B-4D0E-8BEF-8C7049C5A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9666" y="1952625"/>
            <a:ext cx="4228330" cy="4293854"/>
          </a:xfrm>
        </p:spPr>
        <p:txBody>
          <a:bodyPr>
            <a:normAutofit/>
          </a:bodyPr>
          <a:lstStyle/>
          <a:p>
            <a:r>
              <a:rPr lang="cs-CZ"/>
              <a:t>Instalace střídačů uvnitř budovy</a:t>
            </a:r>
          </a:p>
          <a:p>
            <a:endParaRPr lang="de-DE" dirty="0"/>
          </a:p>
        </p:txBody>
      </p:sp>
      <p:sp>
        <p:nvSpPr>
          <p:cNvPr id="2" name="Untertitel 1">
            <a:extLst>
              <a:ext uri="{FF2B5EF4-FFF2-40B4-BE49-F238E27FC236}">
                <a16:creationId xmlns:a16="http://schemas.microsoft.com/office/drawing/2014/main" xmlns="" id="{57DAEBFE-8677-4794-A53A-C3F709A7BE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instalace v budově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8DA009E-C73A-4ACB-9AFE-54DB54C094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0393733-D602-48E4-AFD2-CA183E1066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40</a:t>
            </a:fld>
            <a:endParaRPr lang="de-DE"/>
          </a:p>
        </p:txBody>
      </p:sp>
      <p:pic>
        <p:nvPicPr>
          <p:cNvPr id="10" name="Grafik 9" descr="Ein Bild, das drinnen, Decke, Boden, leer enthält.&#10;&#10;Automatisch generierte Beschreibung">
            <a:extLst>
              <a:ext uri="{FF2B5EF4-FFF2-40B4-BE49-F238E27FC236}">
                <a16:creationId xmlns:a16="http://schemas.microsoft.com/office/drawing/2014/main" xmlns="" id="{477A33A0-F6BB-4EA5-854A-36533B10F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244" y="1952625"/>
            <a:ext cx="5668962" cy="429385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EEB2773-9255-4DC4-9E46-EE7F35B3BD8F}"/>
              </a:ext>
            </a:extLst>
          </p:cNvPr>
          <p:cNvSpPr txBox="1"/>
          <p:nvPr/>
        </p:nvSpPr>
        <p:spPr bwMode="gray">
          <a:xfrm rot="20456265">
            <a:off x="-315088" y="362181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3138651356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2F06C91-3D9B-4D0E-8BEF-8C7049C5A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9667" y="1935009"/>
            <a:ext cx="4228329" cy="4311470"/>
          </a:xfrm>
        </p:spPr>
        <p:txBody>
          <a:bodyPr>
            <a:normAutofit/>
          </a:bodyPr>
          <a:lstStyle/>
          <a:p>
            <a:r>
              <a:rPr lang="cs-CZ"/>
              <a:t>Instalace střídačů uvnitř budovy</a:t>
            </a:r>
          </a:p>
          <a:p>
            <a:endParaRPr lang="de-DE" dirty="0"/>
          </a:p>
        </p:txBody>
      </p:sp>
      <p:sp>
        <p:nvSpPr>
          <p:cNvPr id="2" name="Untertitel 1">
            <a:extLst>
              <a:ext uri="{FF2B5EF4-FFF2-40B4-BE49-F238E27FC236}">
                <a16:creationId xmlns:a16="http://schemas.microsoft.com/office/drawing/2014/main" xmlns="" id="{C40AA5B8-074D-46B6-AFF6-708B28248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instalace v budově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8DA009E-C73A-4ACB-9AFE-54DB54C094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0393733-D602-48E4-AFD2-CA183E1066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41</a:t>
            </a:fld>
            <a:endParaRPr lang="de-DE"/>
          </a:p>
        </p:txBody>
      </p:sp>
      <p:pic>
        <p:nvPicPr>
          <p:cNvPr id="10" name="Grafik 9" descr="Ein Bild, das Text, drinnen, Computer enthält.&#10;&#10;Automatisch generierte Beschreibung">
            <a:extLst>
              <a:ext uri="{FF2B5EF4-FFF2-40B4-BE49-F238E27FC236}">
                <a16:creationId xmlns:a16="http://schemas.microsoft.com/office/drawing/2014/main" xmlns="" id="{7E6A6E26-0E6F-45A8-8792-1C95C81C9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244" y="1952152"/>
            <a:ext cx="5668961" cy="429432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EEB2773-9255-4DC4-9E46-EE7F35B3BD8F}"/>
              </a:ext>
            </a:extLst>
          </p:cNvPr>
          <p:cNvSpPr txBox="1"/>
          <p:nvPr/>
        </p:nvSpPr>
        <p:spPr bwMode="gray">
          <a:xfrm rot="20456265">
            <a:off x="-315085" y="304375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1808510810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83047AD8-20AC-48C5-9F8B-172C3367D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1962149"/>
            <a:ext cx="4214196" cy="4284330"/>
          </a:xfrm>
        </p:spPr>
        <p:txBody>
          <a:bodyPr>
            <a:normAutofit/>
          </a:bodyPr>
          <a:lstStyle/>
          <a:p>
            <a:r>
              <a:rPr lang="cs-CZ"/>
              <a:t>Instalace střídačů uvnitř budovy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753459A1-9851-40B6-96F0-E11C47FDE4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3670519A-EFFF-479A-9825-B914FE9935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instalace v budově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0F680701-596A-47E2-A9A5-C654E40E8B7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2A13A152-1DF3-498D-96E8-88CF529522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42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4A0BF1E8-7D5B-42E2-B93B-2CF71BEC69E7}"/>
              </a:ext>
            </a:extLst>
          </p:cNvPr>
          <p:cNvSpPr txBox="1"/>
          <p:nvPr/>
        </p:nvSpPr>
        <p:spPr bwMode="gray">
          <a:xfrm rot="19989686">
            <a:off x="-127518" y="307875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2383330531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334996C8-3530-4B6F-B3DD-1196331D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1952625"/>
            <a:ext cx="4185621" cy="4293854"/>
          </a:xfrm>
        </p:spPr>
        <p:txBody>
          <a:bodyPr>
            <a:normAutofit/>
          </a:bodyPr>
          <a:lstStyle/>
          <a:p>
            <a:r>
              <a:rPr lang="cs-CZ"/>
              <a:t>Pokud je k dispozici jen málo místa, lze pro montáž střídačů postavit stojan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D57107C3-C726-41E6-B022-536E528805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52625"/>
            <a:ext cx="5668962" cy="42938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8A2EFDD-3840-4670-AFF3-37A7BD8FA3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instalace v budově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6431E367-401B-4CD2-BA20-94457EBFE20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A993FE53-F4DA-4899-8917-C3B3A7CE966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43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59F9764-1DB1-4AE6-92CF-6C558B714B5C}"/>
              </a:ext>
            </a:extLst>
          </p:cNvPr>
          <p:cNvSpPr txBox="1"/>
          <p:nvPr/>
        </p:nvSpPr>
        <p:spPr bwMode="gray">
          <a:xfrm rot="19989686">
            <a:off x="-113230" y="312565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5289256A-64BE-4A33-B48D-EA8FF92F3829}"/>
              </a:ext>
            </a:extLst>
          </p:cNvPr>
          <p:cNvCxnSpPr>
            <a:cxnSpLocks/>
          </p:cNvCxnSpPr>
          <p:nvPr/>
        </p:nvCxnSpPr>
        <p:spPr bwMode="gray">
          <a:xfrm flipH="1">
            <a:off x="5743575" y="2590800"/>
            <a:ext cx="1733550" cy="17907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12350866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01716B14-E882-4BC2-AC6D-85B325FFA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1971675"/>
            <a:ext cx="4223721" cy="4274804"/>
          </a:xfrm>
        </p:spPr>
        <p:txBody>
          <a:bodyPr>
            <a:normAutofit/>
          </a:bodyPr>
          <a:lstStyle/>
          <a:p>
            <a:r>
              <a:rPr lang="cs-CZ"/>
              <a:t>Označení prostoru s komponentami fotovoltaického systému 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287AAE5-262D-47BB-AFBA-DA6D45D7611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80" r="9580"/>
          <a:stretch>
            <a:fillRect/>
          </a:stretch>
        </p:blipFill>
        <p:spPr>
          <a:xfrm>
            <a:off x="426244" y="1971675"/>
            <a:ext cx="5452938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D52EA5D-BE16-4FF1-9096-D9BB29BE24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Popis všech komponent a kabelů podle platných norem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5218526C-C716-4CAC-95F1-3A7D59AFF5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A5BBDEB-AB72-4E27-99B3-3A8E32989D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319FE78-292F-42BA-8FBD-0686503ADF20}"/>
              </a:ext>
            </a:extLst>
          </p:cNvPr>
          <p:cNvSpPr txBox="1"/>
          <p:nvPr/>
        </p:nvSpPr>
        <p:spPr bwMode="gray">
          <a:xfrm rot="19989686">
            <a:off x="-657575" y="332478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3C7C4F5C-EC6A-43EB-B05B-A10049997AA6}"/>
              </a:ext>
            </a:extLst>
          </p:cNvPr>
          <p:cNvCxnSpPr>
            <a:cxnSpLocks/>
          </p:cNvCxnSpPr>
          <p:nvPr/>
        </p:nvCxnSpPr>
        <p:spPr bwMode="gray">
          <a:xfrm flipH="1">
            <a:off x="2820635" y="2333625"/>
            <a:ext cx="4437415" cy="12192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23573211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E06A8476-7478-4DC4-9E80-76D7B9C72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71675"/>
            <a:ext cx="4204671" cy="4274804"/>
          </a:xfrm>
        </p:spPr>
        <p:txBody>
          <a:bodyPr>
            <a:normAutofit/>
          </a:bodyPr>
          <a:lstStyle/>
          <a:p>
            <a:r>
              <a:rPr lang="cs-CZ"/>
              <a:t>Označení podružného rozvaděče FVE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A237C590-E947-42AA-933F-3FDE0298BF3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23" r="9623"/>
          <a:stretch>
            <a:fillRect/>
          </a:stretch>
        </p:blipFill>
        <p:spPr>
          <a:xfrm>
            <a:off x="426244" y="1971675"/>
            <a:ext cx="5452938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57070B12-850D-4F16-8EEC-0AB14706B6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Popis všech komponent a kabelů podle platných norem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5DF6650D-7D55-4881-9FB9-6CBC201753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670392D1-16FD-4D46-9210-60F196894EB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8E3A8C6C-FB01-40FF-AE5C-C3C2C077B3B3}"/>
              </a:ext>
            </a:extLst>
          </p:cNvPr>
          <p:cNvSpPr txBox="1"/>
          <p:nvPr/>
        </p:nvSpPr>
        <p:spPr bwMode="gray">
          <a:xfrm rot="19989686">
            <a:off x="-619475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AD1D4145-5AA1-4425-B921-102045925025}"/>
              </a:ext>
            </a:extLst>
          </p:cNvPr>
          <p:cNvCxnSpPr>
            <a:cxnSpLocks/>
          </p:cNvCxnSpPr>
          <p:nvPr/>
        </p:nvCxnSpPr>
        <p:spPr bwMode="gray">
          <a:xfrm flipH="1">
            <a:off x="3629025" y="2257425"/>
            <a:ext cx="3734843" cy="27908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84980131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44A1F9C8-BDB3-41FD-A6D8-B5E548793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2028825"/>
            <a:ext cx="4214196" cy="4217654"/>
          </a:xfrm>
        </p:spPr>
        <p:txBody>
          <a:bodyPr>
            <a:normAutofit/>
          </a:bodyPr>
          <a:lstStyle/>
          <a:p>
            <a:r>
              <a:rPr lang="cs-CZ"/>
              <a:t>Rozvaděč FV systému, elektroměr výroby a ochranná technika 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5848DEC8-0CC5-4FFF-9B2F-8D42044A210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28825"/>
            <a:ext cx="5668962" cy="42176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9366EE88-E44B-4260-98AB-3AA4994788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Skříň měření s převodníky vč. ochranné techniky → podle národních požadavků, např. ochrana sítě a systému, rozpojovací svorkovnice a jištění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2F998208-B3BC-4772-8888-12BBCF3BB70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0E0E1E4-6016-4747-844A-DC9184870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46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75EAF61-A9F4-4192-A374-32E0A2872CDA}"/>
              </a:ext>
            </a:extLst>
          </p:cNvPr>
          <p:cNvSpPr txBox="1"/>
          <p:nvPr/>
        </p:nvSpPr>
        <p:spPr bwMode="gray">
          <a:xfrm rot="19989686">
            <a:off x="-495335" y="331526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1612690362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74A9A6AA-BD10-4662-802E-2307FAE44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3818" y="1971675"/>
            <a:ext cx="4184178" cy="4274804"/>
          </a:xfrm>
        </p:spPr>
        <p:txBody>
          <a:bodyPr>
            <a:normAutofit/>
          </a:bodyPr>
          <a:lstStyle/>
          <a:p>
            <a:r>
              <a:rPr lang="cs-CZ" dirty="0"/>
              <a:t>Skříň měření s převodníky včetně elektroměru výroby a ochranné techniky 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7B03F955-0313-4FF8-9CA6-E18F0C9C3F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E6DBF868-6CF3-464F-8D47-C33730D76C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Provedení podle popisu výkonů, bodu 4</a:t>
            </a:r>
          </a:p>
          <a:p>
            <a:r>
              <a:rPr lang="cs-CZ" b="0" dirty="0"/>
              <a:t>Skříň měření s převodníky vč. ochranné techniky → podle národních požadavků, např. ochrana sítě a systému, rozpojovací svorkovnice a jištění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4F47FFF-3C91-440A-840A-7564256D6E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7DAEA70E-153D-47EC-890C-23AEB5C9A00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47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5470EA9C-C898-4873-9DBE-DBE32ED568CE}"/>
              </a:ext>
            </a:extLst>
          </p:cNvPr>
          <p:cNvSpPr txBox="1"/>
          <p:nvPr/>
        </p:nvSpPr>
        <p:spPr bwMode="gray">
          <a:xfrm rot="19989686">
            <a:off x="-495334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1368739460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2BBE7AC6-F11B-4F6C-A3D8-2EE758063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0950" y="2019299"/>
            <a:ext cx="4157046" cy="4227180"/>
          </a:xfrm>
        </p:spPr>
        <p:txBody>
          <a:bodyPr>
            <a:normAutofit/>
          </a:bodyPr>
          <a:lstStyle/>
          <a:p>
            <a:r>
              <a:rPr lang="cs-CZ"/>
              <a:t>Pojistkový prvek pro připojení střídavého proudu (AC)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22A3E04-90AA-4D83-B4CD-547F847DAEF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57" r="9557"/>
          <a:stretch>
            <a:fillRect/>
          </a:stretch>
        </p:blipFill>
        <p:spPr>
          <a:xfrm>
            <a:off x="426244" y="2019299"/>
            <a:ext cx="5668962" cy="42271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2CB86D45-D5BD-43DD-8267-0332894EA9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převodníky: Připojení FV systému → podle národních požadavků, např. rozpojovací svorkovnice a jištění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A6A1F3C2-E7CF-42CB-871D-45EC3DE34B5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51D9C0C4-57B8-4DC2-A14F-17551219E36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189D38EC-F52E-4927-A05F-D3B8E4747925}"/>
              </a:ext>
            </a:extLst>
          </p:cNvPr>
          <p:cNvSpPr txBox="1"/>
          <p:nvPr/>
        </p:nvSpPr>
        <p:spPr bwMode="gray">
          <a:xfrm rot="19989686">
            <a:off x="-629001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B99DCFD4-3538-4306-AF40-985FB7CBDDA2}"/>
              </a:ext>
            </a:extLst>
          </p:cNvPr>
          <p:cNvCxnSpPr>
            <a:cxnSpLocks/>
          </p:cNvCxnSpPr>
          <p:nvPr/>
        </p:nvCxnSpPr>
        <p:spPr bwMode="gray">
          <a:xfrm flipH="1">
            <a:off x="4410075" y="2314575"/>
            <a:ext cx="3019425" cy="23717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47335395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31CC69F7-3CFF-4870-AF2E-C71551AAF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90725"/>
            <a:ext cx="4195146" cy="4255754"/>
          </a:xfrm>
        </p:spPr>
        <p:txBody>
          <a:bodyPr>
            <a:normAutofit/>
          </a:bodyPr>
          <a:lstStyle/>
          <a:p>
            <a:r>
              <a:rPr lang="cs-CZ"/>
              <a:t>Správné připojení svodiče přepětí/přepěťové ochrany (jeden vodič k PE = ochranný vodič, jeden vodič k PA = vyrovnání potenciálů)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9500727-0C97-48ED-85D4-E70B71E5FC4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0" r="9590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A37F082-869F-4554-B771-4FD99FB755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převodníky/skříň AC FV systému s připojovacími komponentami a přepěťovou ochranou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0807227A-8F00-4481-B2CA-51FCD5FEF40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8565D20C-1922-4DF0-B4EA-D9B370341E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49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1F59F035-7272-4C46-8911-B7C4C681E6CB}"/>
              </a:ext>
            </a:extLst>
          </p:cNvPr>
          <p:cNvSpPr txBox="1"/>
          <p:nvPr/>
        </p:nvSpPr>
        <p:spPr bwMode="gray">
          <a:xfrm rot="19989686">
            <a:off x="-117993" y="332478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64D2207E-C98C-4C53-AD1A-533ADE3D2378}"/>
              </a:ext>
            </a:extLst>
          </p:cNvPr>
          <p:cNvCxnSpPr>
            <a:cxnSpLocks/>
          </p:cNvCxnSpPr>
          <p:nvPr/>
        </p:nvCxnSpPr>
        <p:spPr bwMode="gray">
          <a:xfrm flipH="1">
            <a:off x="5781675" y="2505075"/>
            <a:ext cx="1657350" cy="1166797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F3D11DA5-4C68-4840-BBDA-72D5E402CFED}"/>
              </a:ext>
            </a:extLst>
          </p:cNvPr>
          <p:cNvCxnSpPr>
            <a:cxnSpLocks/>
          </p:cNvCxnSpPr>
          <p:nvPr/>
        </p:nvCxnSpPr>
        <p:spPr bwMode="gray">
          <a:xfrm flipH="1">
            <a:off x="2705100" y="2505075"/>
            <a:ext cx="4733925" cy="26003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563602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318262EB-8D1D-43B9-A9A1-2FC46F0A4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81900" y="2050297"/>
            <a:ext cx="4176095" cy="4920025"/>
          </a:xfrm>
        </p:spPr>
        <p:txBody>
          <a:bodyPr>
            <a:normAutofit/>
          </a:bodyPr>
          <a:lstStyle/>
          <a:p>
            <a:r>
              <a:rPr lang="cs-CZ"/>
              <a:t>Solární kabely jsou připevněny ke konstrukci pod moduly a neleží na povrchu střechy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1F0EA554-2AFD-4757-A602-F544687DC9F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3" y="2047875"/>
            <a:ext cx="5668963" cy="41986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BD6BFB9-7423-43F3-954F-C4595B741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nesmí ležet přímo na střešní krytině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059D40E-32E0-4D43-A6FD-8A6EAF32EB4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F5846EB-5305-4826-98E0-22F4F3C3C0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4827D35-7646-47AB-BD77-CBEBA7B30F7F}"/>
              </a:ext>
            </a:extLst>
          </p:cNvPr>
          <p:cNvSpPr txBox="1"/>
          <p:nvPr/>
        </p:nvSpPr>
        <p:spPr bwMode="gray">
          <a:xfrm rot="19989686">
            <a:off x="-108468" y="353348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xmlns="" id="{16F5FF69-28A9-4D19-9F9C-3C595C814E41}"/>
              </a:ext>
            </a:extLst>
          </p:cNvPr>
          <p:cNvCxnSpPr>
            <a:cxnSpLocks/>
          </p:cNvCxnSpPr>
          <p:nvPr/>
        </p:nvCxnSpPr>
        <p:spPr bwMode="gray">
          <a:xfrm flipH="1">
            <a:off x="3037466" y="2640388"/>
            <a:ext cx="4344441" cy="426662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9297799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F43C1B63-36A0-47D4-BA59-11E9D208B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62150"/>
            <a:ext cx="4195146" cy="428432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Řádně dodatečně utěsněné vstupy (průchodky) kabelů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24DD21E6-AB24-4BB1-BE20-226FE49E84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32417" y="1962150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A8D4565C-5BC1-477F-AEF8-CC0185EE05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A92D987-D1D6-4D19-9C97-06F2E016B0E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52F648E2-CE54-44CD-BFCD-7C5FDF215DE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100DF06-30F6-4CDB-A494-F937B0D9DAF2}"/>
              </a:ext>
            </a:extLst>
          </p:cNvPr>
          <p:cNvSpPr txBox="1"/>
          <p:nvPr/>
        </p:nvSpPr>
        <p:spPr bwMode="gray">
          <a:xfrm rot="19989686">
            <a:off x="-211312" y="291498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78BE4D5A-47A2-4C83-8E2A-040D4886A8CE}"/>
              </a:ext>
            </a:extLst>
          </p:cNvPr>
          <p:cNvCxnSpPr>
            <a:cxnSpLocks/>
          </p:cNvCxnSpPr>
          <p:nvPr/>
        </p:nvCxnSpPr>
        <p:spPr bwMode="gray">
          <a:xfrm flipH="1">
            <a:off x="3314700" y="2571750"/>
            <a:ext cx="3981450" cy="2314575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07821795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E5F7C98-A2C5-47E8-8549-D6F61D076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019299"/>
            <a:ext cx="4195146" cy="4227180"/>
          </a:xfrm>
        </p:spPr>
        <p:txBody>
          <a:bodyPr>
            <a:normAutofit/>
          </a:bodyPr>
          <a:lstStyle/>
          <a:p>
            <a:r>
              <a:rPr lang="cs-CZ"/>
              <a:t>Kapsa na dokumentaci systému ve dveřích rozvaděče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94BE376-0234-40B5-8B18-9F3D0EFC22C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45" r="9645"/>
          <a:stretch>
            <a:fillRect/>
          </a:stretch>
        </p:blipFill>
        <p:spPr>
          <a:xfrm>
            <a:off x="426244" y="2019299"/>
            <a:ext cx="5452938" cy="42271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A170E44-FCFE-4B88-A789-3F5931A0F7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77B06F5-16B5-4051-AB05-34D316C9EF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33F94B44-A914-4335-826E-FCDDFD1FCC1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51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8EB6186F-2FB0-4431-B80D-2CF922F607FD}"/>
              </a:ext>
            </a:extLst>
          </p:cNvPr>
          <p:cNvSpPr txBox="1"/>
          <p:nvPr/>
        </p:nvSpPr>
        <p:spPr bwMode="gray">
          <a:xfrm rot="19989686">
            <a:off x="-562325" y="314519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E1919668-CF8D-49CD-9AD8-E74D84136C83}"/>
              </a:ext>
            </a:extLst>
          </p:cNvPr>
          <p:cNvCxnSpPr>
            <a:cxnSpLocks/>
          </p:cNvCxnSpPr>
          <p:nvPr/>
        </p:nvCxnSpPr>
        <p:spPr bwMode="gray">
          <a:xfrm flipH="1">
            <a:off x="4238625" y="2371725"/>
            <a:ext cx="3200400" cy="18764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0566036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AF3FE108-5FB9-48D9-B4BD-7BF97DFA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1981199"/>
            <a:ext cx="4214196" cy="4265280"/>
          </a:xfrm>
        </p:spPr>
        <p:txBody>
          <a:bodyPr>
            <a:normAutofit/>
          </a:bodyPr>
          <a:lstStyle/>
          <a:p>
            <a:r>
              <a:rPr lang="cs-CZ"/>
              <a:t>Připojení střídavých AC kabelů k pojistkovému prvku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E772AC3-535B-49E3-B797-238C3996D77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81199"/>
            <a:ext cx="5452938" cy="42652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3B3FBD9B-94FE-4801-B77F-3377200E08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 vč. ochranné techniky → podle národních požadavků, např. ochrana sítě a systému, rozpojovací svorkovnice a jištění 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259AB806-A3B2-42DC-BB1E-22B0BFDDEC1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27128F72-66F8-4E7C-B9B5-BB70F2F69AA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52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FB60B5C-E40C-4876-8344-5A6935988384}"/>
              </a:ext>
            </a:extLst>
          </p:cNvPr>
          <p:cNvSpPr txBox="1"/>
          <p:nvPr/>
        </p:nvSpPr>
        <p:spPr bwMode="gray">
          <a:xfrm rot="19989686">
            <a:off x="-235530" y="323023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44D4D422-952A-4DC6-8E2F-1E99A01A0CD9}"/>
              </a:ext>
            </a:extLst>
          </p:cNvPr>
          <p:cNvCxnSpPr>
            <a:cxnSpLocks/>
          </p:cNvCxnSpPr>
          <p:nvPr/>
        </p:nvCxnSpPr>
        <p:spPr bwMode="gray">
          <a:xfrm flipH="1">
            <a:off x="2200275" y="2381250"/>
            <a:ext cx="5143500" cy="4953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67440842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1186B091-75E9-4A05-A815-A07B966E3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71675"/>
            <a:ext cx="4195146" cy="4274804"/>
          </a:xfrm>
        </p:spPr>
        <p:txBody>
          <a:bodyPr>
            <a:normAutofit/>
          </a:bodyPr>
          <a:lstStyle/>
          <a:p>
            <a:r>
              <a:rPr lang="cs-CZ"/>
              <a:t>Hliníkové vodiče musí být připojeny k měděným svorkám pomocí vhodných kabelových ok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EDAA5C7F-E57D-47B6-A552-214AA17B14C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80" r="9580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A27A5BAD-EB5F-4742-88D6-85DBBF6AF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Skříň měření s převodníky vč. ochranné techniky → podle národních požadavků, např. ochrana sítě a systému, rozpojovací svorkovnice a jištění 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5E64DBBD-0844-4A98-8B34-05DC1FF3746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140BD4D-933F-46AA-BD90-6683B1D61FE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53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A1AB7DB-0B7F-4999-99D0-0CEEAF52A586}"/>
              </a:ext>
            </a:extLst>
          </p:cNvPr>
          <p:cNvSpPr txBox="1"/>
          <p:nvPr/>
        </p:nvSpPr>
        <p:spPr bwMode="gray">
          <a:xfrm rot="19989686">
            <a:off x="-371825" y="341210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FBA9854E-0230-4E63-8369-42FF4B1248B5}"/>
              </a:ext>
            </a:extLst>
          </p:cNvPr>
          <p:cNvCxnSpPr>
            <a:cxnSpLocks/>
          </p:cNvCxnSpPr>
          <p:nvPr/>
        </p:nvCxnSpPr>
        <p:spPr bwMode="gray">
          <a:xfrm flipH="1">
            <a:off x="5019675" y="2457450"/>
            <a:ext cx="2286000" cy="13144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64334326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E1477749-84E2-4C02-91B6-C289B52A8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71675"/>
            <a:ext cx="4233246" cy="4274804"/>
          </a:xfrm>
        </p:spPr>
        <p:txBody>
          <a:bodyPr>
            <a:normAutofit/>
          </a:bodyPr>
          <a:lstStyle/>
          <a:p>
            <a:r>
              <a:rPr lang="cs-CZ"/>
              <a:t>V případě vysokých proudů veďte vodiče L1+L2+L3+N společně ve svazku</a:t>
            </a:r>
          </a:p>
          <a:p>
            <a:r>
              <a:rPr lang="cs-CZ"/>
              <a:t>Kabelové spony nesmí být magnetické (pouze hliníkové nebo podobné)</a:t>
            </a:r>
          </a:p>
          <a:p>
            <a:r>
              <a:rPr lang="cs-CZ"/>
              <a:t>Spodní a horní skořepiny z plastu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5651751-3B54-435C-AB8F-B06D8F9C8D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6" r="9666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14124E7C-BC0C-4CA4-AD1C-16BDE08CC0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FDF4BF19-88DB-478C-A28D-EC24508A1F0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3DAA34A-C721-4753-9539-558DABEDED0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A3729F3-C3C6-4096-934C-B735D47A2F13}"/>
              </a:ext>
            </a:extLst>
          </p:cNvPr>
          <p:cNvSpPr txBox="1"/>
          <p:nvPr/>
        </p:nvSpPr>
        <p:spPr bwMode="gray">
          <a:xfrm rot="19989686">
            <a:off x="-9399" y="332478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3256462138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2C7D7B42-6614-4D47-8931-DC758C564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3800" y="2009775"/>
            <a:ext cx="4214196" cy="423670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Uzavřete prostup střechou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7B8C8D0F-E610-4415-8FBF-E752A53BE7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1021B0C-92DD-4C16-9EFF-5C782B0500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2CC2A522-D3B5-4D00-97B9-233DF5B8ED5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9AC3E5A-1C64-423D-AB6A-107422F241C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AE2D6DB-4D8C-42CA-AD35-3192819BC1A7}"/>
              </a:ext>
            </a:extLst>
          </p:cNvPr>
          <p:cNvSpPr txBox="1"/>
          <p:nvPr/>
        </p:nvSpPr>
        <p:spPr bwMode="gray">
          <a:xfrm rot="19989686">
            <a:off x="-9400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94EEA30F-5FAE-4C31-839E-8173FD405F90}"/>
              </a:ext>
            </a:extLst>
          </p:cNvPr>
          <p:cNvCxnSpPr>
            <a:cxnSpLocks/>
          </p:cNvCxnSpPr>
          <p:nvPr/>
        </p:nvCxnSpPr>
        <p:spPr bwMode="gray">
          <a:xfrm flipH="1">
            <a:off x="4029075" y="2219325"/>
            <a:ext cx="3286125" cy="7524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92782919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4C2A332A-B652-46E6-BB0F-34F98CB89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xmlns="" id="{E4A6FF5C-7040-470A-9618-3F1BDA2B3E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71675"/>
            <a:ext cx="4204671" cy="427480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Trubka uzavřená minerální vlnou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AE773582-341D-48CB-BF8D-BCB0858B56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71675"/>
            <a:ext cx="5452938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6640F86C-7208-4512-9816-FB2B6CA799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E703CD1C-9504-4D5B-9082-77F24FFAD28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5741114-AC73-4054-A8DD-056F3EED9C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56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F387EAD-00F4-4BD5-B0B6-E231C36FCACE}"/>
              </a:ext>
            </a:extLst>
          </p:cNvPr>
          <p:cNvSpPr txBox="1"/>
          <p:nvPr/>
        </p:nvSpPr>
        <p:spPr bwMode="gray">
          <a:xfrm rot="19989686">
            <a:off x="-325496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xmlns="" id="{806FB546-303F-4931-AAF3-1D6DC01C204C}"/>
              </a:ext>
            </a:extLst>
          </p:cNvPr>
          <p:cNvCxnSpPr>
            <a:cxnSpLocks/>
          </p:cNvCxnSpPr>
          <p:nvPr/>
        </p:nvCxnSpPr>
        <p:spPr bwMode="gray">
          <a:xfrm flipH="1">
            <a:off x="2895600" y="2219325"/>
            <a:ext cx="4419601" cy="5619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40583262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E96C0AA1-777D-42E1-BD92-F0402C86D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71675"/>
            <a:ext cx="4195146" cy="427480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Trubka uzavřená minerální vlnou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52266085-9379-4159-9D67-4555C070128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45" r="9545"/>
          <a:stretch>
            <a:fillRect/>
          </a:stretch>
        </p:blipFill>
        <p:spPr>
          <a:xfrm>
            <a:off x="426244" y="1971675"/>
            <a:ext cx="5668962" cy="42748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F1596FE9-D562-4F0E-A659-C0E870D7AA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79A7DB0B-91F0-4556-AD8B-AB4B18B3798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796C507C-2CE8-4F75-B754-116634F73E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CB99944-F017-463D-8AC0-D9D958BF97AD}"/>
              </a:ext>
            </a:extLst>
          </p:cNvPr>
          <p:cNvSpPr txBox="1"/>
          <p:nvPr/>
        </p:nvSpPr>
        <p:spPr bwMode="gray">
          <a:xfrm rot="19989686">
            <a:off x="-217484" y="332478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xmlns="" id="{F1C04782-56A5-4A42-93A9-209A9B4C2DD9}"/>
              </a:ext>
            </a:extLst>
          </p:cNvPr>
          <p:cNvCxnSpPr>
            <a:cxnSpLocks/>
          </p:cNvCxnSpPr>
          <p:nvPr/>
        </p:nvCxnSpPr>
        <p:spPr bwMode="gray">
          <a:xfrm flipH="1">
            <a:off x="4305300" y="2419350"/>
            <a:ext cx="3009902" cy="25431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75660488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B4C6BDE6-E17F-42F8-B737-4D7A7FE7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2000249"/>
            <a:ext cx="4223721" cy="424623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65B8D3C1-BA08-49B3-9523-1E36EDD750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79" r="967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1D1C9602-6A4D-48C4-B4D1-44F0F94193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5919879B-FF03-402C-8261-83553086D63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FE451CE8-21CF-4A67-97F2-53F942981D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58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DDD6EFF3-45DB-46EA-B758-722082B16F2C}"/>
              </a:ext>
            </a:extLst>
          </p:cNvPr>
          <p:cNvSpPr txBox="1"/>
          <p:nvPr/>
        </p:nvSpPr>
        <p:spPr bwMode="gray">
          <a:xfrm rot="19989686">
            <a:off x="-657573" y="2982126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7A1EEA87-6417-44E8-BABB-2ED10F6696B0}"/>
              </a:ext>
            </a:extLst>
          </p:cNvPr>
          <p:cNvCxnSpPr>
            <a:cxnSpLocks/>
          </p:cNvCxnSpPr>
          <p:nvPr/>
        </p:nvCxnSpPr>
        <p:spPr bwMode="gray">
          <a:xfrm flipH="1">
            <a:off x="2886075" y="2238375"/>
            <a:ext cx="4371975" cy="25812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91897205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B4C6BDE6-E17F-42F8-B737-4D7A7FE7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3163" y="1962520"/>
            <a:ext cx="4254833" cy="428395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4C86946B-EC8D-4831-BBA0-1E8E1FCD75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5919879B-FF03-402C-8261-83553086D63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FE451CE8-21CF-4A67-97F2-53F942981D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59</a:t>
            </a:fld>
            <a:endParaRPr lang="de-DE"/>
          </a:p>
        </p:txBody>
      </p:sp>
      <p:pic>
        <p:nvPicPr>
          <p:cNvPr id="9" name="Grafik 8" descr="Ein Bild, das Boden, draußen, Zement enthält.&#10;&#10;Automatisch generierte Beschreibung">
            <a:extLst>
              <a:ext uri="{FF2B5EF4-FFF2-40B4-BE49-F238E27FC236}">
                <a16:creationId xmlns:a16="http://schemas.microsoft.com/office/drawing/2014/main" xmlns="" id="{21276A63-7E06-4440-81E9-1199D529F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447" y="1962520"/>
            <a:ext cx="5644760" cy="428395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DDD6EFF3-45DB-46EA-B758-722082B16F2C}"/>
              </a:ext>
            </a:extLst>
          </p:cNvPr>
          <p:cNvSpPr txBox="1"/>
          <p:nvPr/>
        </p:nvSpPr>
        <p:spPr bwMode="gray">
          <a:xfrm rot="19989686">
            <a:off x="-147835" y="317362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xmlns="" id="{F6CFA5BB-20E3-4C24-B253-31952BFA73BF}"/>
              </a:ext>
            </a:extLst>
          </p:cNvPr>
          <p:cNvCxnSpPr>
            <a:cxnSpLocks/>
          </p:cNvCxnSpPr>
          <p:nvPr/>
        </p:nvCxnSpPr>
        <p:spPr bwMode="gray">
          <a:xfrm flipH="1">
            <a:off x="3905250" y="2389182"/>
            <a:ext cx="3419475" cy="48773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166356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BE697918-ECE2-470F-BE10-B35385C62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6" name="Textplatzhalter 10">
            <a:extLst>
              <a:ext uri="{FF2B5EF4-FFF2-40B4-BE49-F238E27FC236}">
                <a16:creationId xmlns:a16="http://schemas.microsoft.com/office/drawing/2014/main" xmlns="" id="{2216D2C6-F637-4555-A8DF-22C4C95CCE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46108" y="2002728"/>
            <a:ext cx="4187277" cy="4920025"/>
          </a:xfrm>
        </p:spPr>
        <p:txBody>
          <a:bodyPr>
            <a:normAutofit/>
          </a:bodyPr>
          <a:lstStyle/>
          <a:p>
            <a:r>
              <a:rPr lang="cs-CZ"/>
              <a:t>Solární kabely jsou připevněny ke konstrukci pod moduly a neleží na povrchu střechy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5F612ADF-FFD3-4353-B5BC-68B9D20ABF8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81199"/>
            <a:ext cx="5668962" cy="42652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361DFFA-829A-44A8-A68C-56CA4A34ED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nesmí ležet přímo na střešní krytině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B6905981-E23B-490B-9D01-0388439A420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85F35F8C-48E8-4563-B4E5-674E02933A3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20943B8F-2246-4125-9E5C-1F1EEF8466C4}"/>
              </a:ext>
            </a:extLst>
          </p:cNvPr>
          <p:cNvSpPr txBox="1"/>
          <p:nvPr/>
        </p:nvSpPr>
        <p:spPr bwMode="gray">
          <a:xfrm rot="19989686">
            <a:off x="-390875" y="297742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1C80927C-1C6D-4074-82C5-F8E95DA9406B}"/>
              </a:ext>
            </a:extLst>
          </p:cNvPr>
          <p:cNvCxnSpPr>
            <a:cxnSpLocks/>
          </p:cNvCxnSpPr>
          <p:nvPr/>
        </p:nvCxnSpPr>
        <p:spPr bwMode="gray">
          <a:xfrm flipH="1">
            <a:off x="1733550" y="2533650"/>
            <a:ext cx="5381625" cy="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00761636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5FF1D05E-EAD5-44EB-A4D7-C7623938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62149"/>
            <a:ext cx="4233246" cy="428433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/>
              <a:t>Solární kabely chráněné proti slunečnímu záření</a:t>
            </a:r>
          </a:p>
          <a:p>
            <a:endParaRPr lang="de-DE" dirty="0"/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C21D342-2716-45E8-8ED1-ADE08A6DFED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44" r="9544"/>
          <a:stretch>
            <a:fillRect/>
          </a:stretch>
        </p:blipFill>
        <p:spPr>
          <a:xfrm>
            <a:off x="426243" y="1962149"/>
            <a:ext cx="5736431" cy="42843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94EA640A-7770-4227-A187-DF212C3445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chráněné proti UV záření (v uzavřeném kabelovém kanálu a/nebo chráničce)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819D74D2-DB0B-4C4D-B940-85547A7C01F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965269D0-12ED-409B-A52F-A51BE6EDD0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60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14353BC-B28E-4D74-AB6C-06240FBED334}"/>
              </a:ext>
            </a:extLst>
          </p:cNvPr>
          <p:cNvSpPr txBox="1"/>
          <p:nvPr/>
        </p:nvSpPr>
        <p:spPr bwMode="gray">
          <a:xfrm rot="19989686">
            <a:off x="-495335" y="314520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116BBCD6-D6BA-4764-BCF5-9FB5DDB9F3D4}"/>
              </a:ext>
            </a:extLst>
          </p:cNvPr>
          <p:cNvCxnSpPr>
            <a:cxnSpLocks/>
          </p:cNvCxnSpPr>
          <p:nvPr/>
        </p:nvCxnSpPr>
        <p:spPr bwMode="gray">
          <a:xfrm flipH="1">
            <a:off x="4305300" y="2390775"/>
            <a:ext cx="3105150" cy="19812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51917259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91F3A0C1-6420-466F-ADC4-109F18F6D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xmlns="" id="{204E9D5D-BAC5-42D2-A132-0EEA64FEA0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pPr lvl="1"/>
            <a:r>
              <a:rPr lang="cs-CZ" b="0"/>
              <a:t>Zajištění pozice: Při sklonu střechy &gt; 1° musí být modulová pole zajištěna pomocí polohové pojistky (zajištění pozice) 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7E3C0A85-9011-4937-BB1D-16CE91F0530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B2DE097D-EEC1-4132-9D5C-C73BB198CBB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12" name="Bildplatzhalter 1">
            <a:extLst>
              <a:ext uri="{FF2B5EF4-FFF2-40B4-BE49-F238E27FC236}">
                <a16:creationId xmlns:a16="http://schemas.microsoft.com/office/drawing/2014/main" xmlns="" id="{9CDBBAF6-29B7-4D18-8971-F8604A6D04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gray">
          <a:xfrm>
            <a:off x="426244" y="2035278"/>
            <a:ext cx="5668962" cy="4279798"/>
          </a:xfrm>
          <a:prstGeom prst="rect">
            <a:avLst/>
          </a:prstGeom>
        </p:spPr>
      </p:pic>
      <p:sp>
        <p:nvSpPr>
          <p:cNvPr id="13" name="Textplatzhalter 10">
            <a:extLst>
              <a:ext uri="{FF2B5EF4-FFF2-40B4-BE49-F238E27FC236}">
                <a16:creationId xmlns:a16="http://schemas.microsoft.com/office/drawing/2014/main" xmlns="" id="{B37B8428-5B5D-4CF2-B8E1-7AA5CD7AF66D}"/>
              </a:ext>
            </a:extLst>
          </p:cNvPr>
          <p:cNvSpPr txBox="1">
            <a:spLocks/>
          </p:cNvSpPr>
          <p:nvPr/>
        </p:nvSpPr>
        <p:spPr bwMode="gray">
          <a:xfrm>
            <a:off x="7562850" y="2035278"/>
            <a:ext cx="4095750" cy="416031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/>
              <a:t>Zajištění pozice pomocí (montážní patky Solmont) pevně připevněné k montážní nosné konstrukci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82A1CEB0-B191-4E2F-8C7E-931B6CF36108}"/>
              </a:ext>
            </a:extLst>
          </p:cNvPr>
          <p:cNvSpPr txBox="1"/>
          <p:nvPr/>
        </p:nvSpPr>
        <p:spPr bwMode="gray">
          <a:xfrm rot="19989686">
            <a:off x="-371823" y="326544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xmlns="" id="{8AE540BE-3761-4317-923F-1F76DAE60EC7}"/>
              </a:ext>
            </a:extLst>
          </p:cNvPr>
          <p:cNvCxnSpPr>
            <a:cxnSpLocks/>
          </p:cNvCxnSpPr>
          <p:nvPr/>
        </p:nvCxnSpPr>
        <p:spPr bwMode="gray">
          <a:xfrm flipH="1">
            <a:off x="3133725" y="2457450"/>
            <a:ext cx="4305300" cy="18192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29A72D76-BEDE-474C-877F-C5A9F0639E0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2857" y="3367087"/>
            <a:ext cx="3914804" cy="250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7824603"/>
      </p:ext>
    </p:extLst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F351513C-BEA2-4A29-B029-D7299364B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1962149"/>
            <a:ext cx="4185621" cy="4284330"/>
          </a:xfrm>
        </p:spPr>
        <p:txBody>
          <a:bodyPr>
            <a:normAutofit/>
          </a:bodyPr>
          <a:lstStyle/>
          <a:p>
            <a:r>
              <a:rPr lang="cs-CZ"/>
              <a:t>Zajištění pozice pomocí (montážní patky Solmont) pod modulovým polem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23744039-D487-4F8F-8F97-8F02D656D2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74" r="9674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A3D54667-63A1-4DDE-B3AD-389A729B8E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pPr lvl="1"/>
            <a:r>
              <a:rPr lang="cs-CZ" b="0"/>
              <a:t>Zajištění pozice: Při sklonu střechy &gt; 1° musí být modulová pole zajištěna pomocí polohové pojistky (zajištění pozice) 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DC20CD4-3C1B-4288-B297-92F7FC9AEAA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D578026E-15DC-427D-AAF8-20B960104F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62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5D83EFC1-CB17-454B-A0FD-89CA4F244B86}"/>
              </a:ext>
            </a:extLst>
          </p:cNvPr>
          <p:cNvSpPr txBox="1"/>
          <p:nvPr/>
        </p:nvSpPr>
        <p:spPr bwMode="gray">
          <a:xfrm rot="19989686">
            <a:off x="-217485" y="351846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FDFA99BE-EEEA-4B42-B95D-5F0612A7B985}"/>
              </a:ext>
            </a:extLst>
          </p:cNvPr>
          <p:cNvCxnSpPr>
            <a:cxnSpLocks/>
          </p:cNvCxnSpPr>
          <p:nvPr/>
        </p:nvCxnSpPr>
        <p:spPr bwMode="gray">
          <a:xfrm flipH="1">
            <a:off x="3295650" y="2343150"/>
            <a:ext cx="3990975" cy="10096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5157BECE-4ED8-483F-A345-113B136854D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3868" y="2991580"/>
            <a:ext cx="3864990" cy="287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9052817"/>
      </p:ext>
    </p:extLst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C4D72B54-F6B9-4C02-86CF-F1DB64D0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62149"/>
            <a:ext cx="4204671" cy="4284330"/>
          </a:xfrm>
        </p:spPr>
        <p:txBody>
          <a:bodyPr>
            <a:normAutofit/>
          </a:bodyPr>
          <a:lstStyle/>
          <a:p>
            <a:r>
              <a:rPr lang="cs-CZ"/>
              <a:t>V případě přerušení nosné konstrukce musí být jednotlivé bloky pružně spojeny, aby byly zahrnuty do zajištění pozice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24B77BC0-7DA4-4E34-8CC4-5C52E9549D8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62149"/>
            <a:ext cx="5668962" cy="42843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A32FC836-DE14-4BF7-80E6-27CA0C676B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pPr lvl="1"/>
            <a:r>
              <a:rPr lang="cs-CZ" b="0"/>
              <a:t>Zajištění pozice: Při sklonu střechy &gt; 1° musí být modulová pole zajištěna pomocí polohové pojistky (zajištění pozice) 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DAB0BB7-1BAC-4F46-B860-438A289F524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B5E0DE10-F61A-4627-8EF3-862599EB844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63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8E1D80F1-10F5-49CA-9595-6862D38E491E}"/>
              </a:ext>
            </a:extLst>
          </p:cNvPr>
          <p:cNvSpPr txBox="1"/>
          <p:nvPr/>
        </p:nvSpPr>
        <p:spPr bwMode="gray">
          <a:xfrm rot="19989686">
            <a:off x="-217484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581A2E39-C244-428B-8236-5CA75CABB79C}"/>
              </a:ext>
            </a:extLst>
          </p:cNvPr>
          <p:cNvCxnSpPr>
            <a:cxnSpLocks/>
          </p:cNvCxnSpPr>
          <p:nvPr/>
        </p:nvCxnSpPr>
        <p:spPr bwMode="gray">
          <a:xfrm flipH="1">
            <a:off x="4637088" y="2609850"/>
            <a:ext cx="2830512" cy="16097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0209797"/>
      </p:ext>
    </p:extLst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38DDF9FC-23A8-4979-AC94-284C886F9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2000250"/>
            <a:ext cx="4223721" cy="4246229"/>
          </a:xfrm>
        </p:spPr>
        <p:txBody>
          <a:bodyPr>
            <a:normAutofit/>
          </a:bodyPr>
          <a:lstStyle/>
          <a:p>
            <a:r>
              <a:rPr lang="cs-CZ"/>
              <a:t>Přitížení upevněné pomocí děrované pásky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6901D2A-7EC8-4F36-952D-09F91AE6182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18" r="9618"/>
          <a:stretch>
            <a:fillRect/>
          </a:stretch>
        </p:blipFill>
        <p:spPr>
          <a:xfrm>
            <a:off x="409576" y="2000250"/>
            <a:ext cx="5685629" cy="4215968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A74E56E-626C-4DE7-AC91-19173A6316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Všechny zatěžovací tvárnice musí být instalovány a mechanicky upevněny tak, aby bylo vyloučeno jejich sklouznutí (např. ve žlabech s vytaženými okraji, děrovanou páskou a/nebo svorkami)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DCF64D4-A6F1-4F73-BA74-CB25CFC66CD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830865E4-88B3-4709-BF53-0B21AA8E326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7EBECF3-C0B2-41C7-99AC-C106B94F001A}"/>
              </a:ext>
            </a:extLst>
          </p:cNvPr>
          <p:cNvSpPr txBox="1"/>
          <p:nvPr/>
        </p:nvSpPr>
        <p:spPr bwMode="gray">
          <a:xfrm rot="19989686">
            <a:off x="-495334" y="349584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E0E9C969-2F4F-4647-A4B3-81678D98F8DB}"/>
              </a:ext>
            </a:extLst>
          </p:cNvPr>
          <p:cNvCxnSpPr>
            <a:cxnSpLocks/>
          </p:cNvCxnSpPr>
          <p:nvPr/>
        </p:nvCxnSpPr>
        <p:spPr bwMode="gray">
          <a:xfrm flipH="1">
            <a:off x="3771900" y="2181225"/>
            <a:ext cx="3552825" cy="10953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6349372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67ACE887-61B1-4FD4-9DB4-A5EC8E2A2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xmlns="" id="{8C69ECDB-425C-4BAD-B2FC-0C8F082DD2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90725"/>
            <a:ext cx="4204671" cy="4255754"/>
          </a:xfrm>
        </p:spPr>
        <p:txBody>
          <a:bodyPr>
            <a:normAutofit/>
          </a:bodyPr>
          <a:lstStyle/>
          <a:p>
            <a:r>
              <a:rPr lang="cs-CZ"/>
              <a:t>Přitížení upevněné pomocí děrované pásky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683CB4D8-2798-463E-AD18-4A2EB48038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81" r="9681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0A633B1C-C8F9-4267-8309-F863554959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Všechny zatěžovací tvárnice musí být instalovány a mechanicky upevněny tak, aby bylo vyloučeno jejich sklouznutí (např. ve žlabech s vytaženými okraji, děrovanou páskou a/nebo svorkami)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7EA6DCC9-9C72-4C94-9FDD-2723C07E453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A6E391B-D132-4CD5-A5DF-1CF6A578C48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65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9A9C787-152C-4898-BA37-A2664AA07CA5}"/>
              </a:ext>
            </a:extLst>
          </p:cNvPr>
          <p:cNvSpPr txBox="1"/>
          <p:nvPr/>
        </p:nvSpPr>
        <p:spPr bwMode="gray">
          <a:xfrm rot="19989686">
            <a:off x="-305150" y="312565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6BC190D1-86CE-41F1-B2F0-DBE485A50C3F}"/>
              </a:ext>
            </a:extLst>
          </p:cNvPr>
          <p:cNvCxnSpPr>
            <a:cxnSpLocks/>
          </p:cNvCxnSpPr>
          <p:nvPr/>
        </p:nvCxnSpPr>
        <p:spPr bwMode="gray">
          <a:xfrm flipH="1">
            <a:off x="4400550" y="2409825"/>
            <a:ext cx="2943225" cy="19812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36421153"/>
      </p:ext>
    </p:ext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">
            <a:extLst>
              <a:ext uri="{FF2B5EF4-FFF2-40B4-BE49-F238E27FC236}">
                <a16:creationId xmlns:a16="http://schemas.microsoft.com/office/drawing/2014/main" xmlns="" id="{DB949179-1D9C-4977-8916-86D10B150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314575"/>
            <a:ext cx="4233246" cy="3931904"/>
          </a:xfrm>
        </p:spPr>
        <p:txBody>
          <a:bodyPr>
            <a:normAutofit/>
          </a:bodyPr>
          <a:lstStyle/>
          <a:p>
            <a:r>
              <a:rPr lang="cs-CZ"/>
              <a:t>Při větším počtu tvárnic pro přitížení k rozložení zatížení použijte zatěžovací žlaby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8548956C-C0E1-4F69-A65E-A49FC565A1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53" r="9653"/>
          <a:stretch>
            <a:fillRect/>
          </a:stretch>
        </p:blipFill>
        <p:spPr>
          <a:xfrm>
            <a:off x="426244" y="2314575"/>
            <a:ext cx="5668962" cy="39319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696F5888-FA07-4D9D-9154-B4978B49DA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Všechny zatěžovací tvárnice musí být instalovány a mechanicky upevněny tak, aby bylo vyloučeno jejich sklouznutí (např. ve žlabech s vytaženými okraji, děrovanou páskou a/nebo svorkami), při větším počtu je navíc nutné použít zatěžovací žlab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1B4442BF-58E6-4A29-AC65-F2B1ECD4300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xmlns="" id="{E02296A2-0DB4-4F8A-8B30-F0CE95D54A2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66</a:t>
            </a:fld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FF4F116F-B095-47A8-BAFB-B58ABF2FC01F}"/>
              </a:ext>
            </a:extLst>
          </p:cNvPr>
          <p:cNvSpPr txBox="1"/>
          <p:nvPr/>
        </p:nvSpPr>
        <p:spPr bwMode="gray">
          <a:xfrm rot="19989686">
            <a:off x="-495334" y="293904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09710E28-4A06-474E-9EF0-3F42FCED47FB}"/>
              </a:ext>
            </a:extLst>
          </p:cNvPr>
          <p:cNvCxnSpPr>
            <a:cxnSpLocks/>
          </p:cNvCxnSpPr>
          <p:nvPr/>
        </p:nvCxnSpPr>
        <p:spPr bwMode="gray">
          <a:xfrm flipH="1">
            <a:off x="4267201" y="3074612"/>
            <a:ext cx="3086099" cy="355182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xmlns="" id="{052CDA10-6DF1-4BC0-B72D-C4086F0587F7}"/>
              </a:ext>
            </a:extLst>
          </p:cNvPr>
          <p:cNvCxnSpPr>
            <a:cxnSpLocks/>
          </p:cNvCxnSpPr>
          <p:nvPr/>
        </p:nvCxnSpPr>
        <p:spPr bwMode="gray">
          <a:xfrm flipH="1">
            <a:off x="3524251" y="3074612"/>
            <a:ext cx="3829049" cy="2097463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2290435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BDA6CF61-BAFD-46B1-9E3F-BDD43ACC5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81200"/>
            <a:ext cx="4204671" cy="4265279"/>
          </a:xfrm>
        </p:spPr>
        <p:txBody>
          <a:bodyPr>
            <a:normAutofit/>
          </a:bodyPr>
          <a:lstStyle/>
          <a:p>
            <a:r>
              <a:rPr lang="cs-CZ"/>
              <a:t>Přitížení upevněné pomocí svorky</a:t>
            </a:r>
          </a:p>
          <a:p>
            <a:endParaRPr lang="de-DE" dirty="0"/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DAD56F93-7CDF-4664-9562-C77FB9310AC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0" r="9590"/>
          <a:stretch>
            <a:fillRect/>
          </a:stretch>
        </p:blipFill>
        <p:spPr>
          <a:xfrm>
            <a:off x="426244" y="1981199"/>
            <a:ext cx="5668962" cy="4265280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FAE3AFE1-62B0-4314-AA0B-9492A5425B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Všechny zatěžovací tvárnice musí být instalovány a mechanicky upevněny tak, aby bylo vyloučeno jejich sklouznutí (např. ve žlabech s vytaženými okraji, děrovanou páskou a/nebo svorkami)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57ED9DBC-5B66-4138-A5B0-E6E156369CC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FA9EA937-8E4F-48AA-9F6D-BB512A54EAA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67</a:t>
            </a:fld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1840E652-639B-4D51-B1F9-B0E54CFFE10B}"/>
              </a:ext>
            </a:extLst>
          </p:cNvPr>
          <p:cNvSpPr txBox="1"/>
          <p:nvPr/>
        </p:nvSpPr>
        <p:spPr bwMode="gray">
          <a:xfrm rot="19989686">
            <a:off x="-495335" y="314520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5F3EC4E3-B99B-4AE7-9C39-C1F13C193143}"/>
              </a:ext>
            </a:extLst>
          </p:cNvPr>
          <p:cNvCxnSpPr>
            <a:cxnSpLocks/>
          </p:cNvCxnSpPr>
          <p:nvPr/>
        </p:nvCxnSpPr>
        <p:spPr bwMode="gray">
          <a:xfrm flipH="1">
            <a:off x="4029075" y="2190750"/>
            <a:ext cx="3305175" cy="19431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35640114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08CE4153-945D-4BC7-818E-3627EA412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1971675"/>
            <a:ext cx="4195146" cy="4274804"/>
          </a:xfrm>
        </p:spPr>
        <p:txBody>
          <a:bodyPr>
            <a:normAutofit/>
          </a:bodyPr>
          <a:lstStyle/>
          <a:p>
            <a:r>
              <a:rPr lang="cs-CZ"/>
              <a:t>Správně umístěte plovoucí ložiska pro roztažení lišt do délky (je určeno projektem) a správně je upravte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82DC65A8-5444-4B22-89A4-E5B1443B6D6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82" r="9682"/>
          <a:stretch>
            <a:fillRect/>
          </a:stretch>
        </p:blipFill>
        <p:spPr>
          <a:xfrm>
            <a:off x="540544" y="1971675"/>
            <a:ext cx="5554662" cy="4359836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E5BD1977-332E-4E5C-9FA9-5CAA507930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63F1AE25-12DA-4D97-83DD-D8EBF89541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2B0CBA3-6E58-4AF7-97E5-CF47A35F2E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68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E9726AD-9FA5-4C5C-9C5F-2E65E607781A}"/>
              </a:ext>
            </a:extLst>
          </p:cNvPr>
          <p:cNvSpPr txBox="1"/>
          <p:nvPr/>
        </p:nvSpPr>
        <p:spPr bwMode="gray">
          <a:xfrm rot="19989686">
            <a:off x="-117993" y="314866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0F338C63-346F-47D1-83D6-A513F545049C}"/>
              </a:ext>
            </a:extLst>
          </p:cNvPr>
          <p:cNvCxnSpPr>
            <a:cxnSpLocks/>
          </p:cNvCxnSpPr>
          <p:nvPr/>
        </p:nvCxnSpPr>
        <p:spPr bwMode="gray">
          <a:xfrm flipH="1">
            <a:off x="3581400" y="2733675"/>
            <a:ext cx="3800475" cy="29337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8601022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0E6940F7-ED3C-4A18-A8CD-83F9FFAE2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00249"/>
            <a:ext cx="4204671" cy="4246230"/>
          </a:xfrm>
        </p:spPr>
        <p:txBody>
          <a:bodyPr>
            <a:normAutofit/>
          </a:bodyPr>
          <a:lstStyle/>
          <a:p>
            <a:r>
              <a:rPr lang="cs-CZ"/>
              <a:t>Datový logger Meteocontrol a LTE router nainstalované v externí skříňce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D936CB4C-BCEF-4F23-9195-D4F6E6E6C9D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97" r="9597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21AEAC21-0395-4B1B-BF38-E637E1FBE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Datový logger: Použití pouze schválených výrobků: Meteocontrol nebo be4energy </a:t>
            </a:r>
          </a:p>
          <a:p>
            <a:endParaRPr lang="de-DE" b="0" dirty="0"/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A8DDA325-94D0-4A2A-AF19-4C60737F92F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21B6A22C-4B65-479C-8A12-F3D82A0EE91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69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BB2BBCEC-3C43-4774-91A1-EA6EC19A40E6}"/>
              </a:ext>
            </a:extLst>
          </p:cNvPr>
          <p:cNvSpPr txBox="1"/>
          <p:nvPr/>
        </p:nvSpPr>
        <p:spPr bwMode="gray">
          <a:xfrm rot="19989686">
            <a:off x="-9399" y="340498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xmlns="" id="{EA8BF18F-5EDC-4946-9CDE-5CAF18F20092}"/>
              </a:ext>
            </a:extLst>
          </p:cNvPr>
          <p:cNvCxnSpPr>
            <a:cxnSpLocks/>
          </p:cNvCxnSpPr>
          <p:nvPr/>
        </p:nvCxnSpPr>
        <p:spPr bwMode="gray">
          <a:xfrm flipH="1">
            <a:off x="4276725" y="2219325"/>
            <a:ext cx="3038475" cy="74870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637072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">
            <a:extLst>
              <a:ext uri="{FF2B5EF4-FFF2-40B4-BE49-F238E27FC236}">
                <a16:creationId xmlns:a16="http://schemas.microsoft.com/office/drawing/2014/main" xmlns="" id="{7EB9DFA9-8324-491B-9141-6F91333F66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gray">
          <a:xfrm>
            <a:off x="426244" y="1980836"/>
            <a:ext cx="5668962" cy="4305664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xmlns="" id="{318262EB-8D1D-43B9-A9A1-2FC46F0A4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3643" y="2050297"/>
            <a:ext cx="4194352" cy="4920025"/>
          </a:xfrm>
        </p:spPr>
        <p:txBody>
          <a:bodyPr>
            <a:normAutofit/>
          </a:bodyPr>
          <a:lstStyle/>
          <a:p>
            <a:r>
              <a:rPr lang="cs-CZ"/>
              <a:t>Solární kabely jsou připevněny ke konstrukci pod moduly a neleží na povrchu střechy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BD6BFB9-7423-43F3-954F-C4595B741F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vedení/kabeláž: nesmí ležet přímo na střešní krytině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059D40E-32E0-4D43-A6FD-8A6EAF32EB4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F5846EB-5305-4826-98E0-22F4F3C3C0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4827D35-7646-47AB-BD77-CBEBA7B30F7F}"/>
              </a:ext>
            </a:extLst>
          </p:cNvPr>
          <p:cNvSpPr txBox="1"/>
          <p:nvPr/>
        </p:nvSpPr>
        <p:spPr bwMode="gray">
          <a:xfrm rot="19989686">
            <a:off x="-217485" y="341210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xmlns="" id="{34588211-47B3-4A5C-A4B4-FBE3A46B7595}"/>
              </a:ext>
            </a:extLst>
          </p:cNvPr>
          <p:cNvCxnSpPr>
            <a:cxnSpLocks/>
          </p:cNvCxnSpPr>
          <p:nvPr/>
        </p:nvCxnSpPr>
        <p:spPr bwMode="gray">
          <a:xfrm flipH="1">
            <a:off x="2657475" y="2505075"/>
            <a:ext cx="4791075" cy="314325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96987599"/>
      </p:ext>
    </p:extLst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xmlns="" id="{59B1818D-BBA6-4C3F-9FCB-D9F7783FA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2000249"/>
            <a:ext cx="4233246" cy="4246230"/>
          </a:xfrm>
        </p:spPr>
        <p:txBody>
          <a:bodyPr>
            <a:normAutofit/>
          </a:bodyPr>
          <a:lstStyle/>
          <a:p>
            <a:r>
              <a:rPr lang="cs-CZ"/>
              <a:t>Stojan střídačů vč. ochrany proti povětrnostním vlivům, desek pro rozložení zatížení a ochranných rohoží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89AAC229-797A-4C63-A222-B4F4E2D3BA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7880DE98-DDBB-4132-AB76-0F7CE686E8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Umístění venku:  Ochrana proti povětrnostním podmínkám (dešti, sněhu, slunci, nečistotě)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F0DD04AD-94E4-4043-BF88-6FB53B07A0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EF78621D-34DD-4032-AC49-05C06DF7870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70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B2878AFA-6ADA-4E52-8211-7262A009AC88}"/>
              </a:ext>
            </a:extLst>
          </p:cNvPr>
          <p:cNvSpPr txBox="1"/>
          <p:nvPr/>
        </p:nvSpPr>
        <p:spPr bwMode="gray">
          <a:xfrm rot="19989686">
            <a:off x="-371826" y="320992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2831374424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xmlns="" id="{B2B7B8F5-7A7A-4F29-8FCD-2CD7886DB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5" name="Textplatzhalter 10">
            <a:extLst>
              <a:ext uri="{FF2B5EF4-FFF2-40B4-BE49-F238E27FC236}">
                <a16:creationId xmlns:a16="http://schemas.microsoft.com/office/drawing/2014/main" xmlns="" id="{2F0AD628-0193-451D-852F-A3B45253EA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1943099"/>
            <a:ext cx="4185621" cy="4303380"/>
          </a:xfrm>
        </p:spPr>
        <p:txBody>
          <a:bodyPr>
            <a:normAutofit/>
          </a:bodyPr>
          <a:lstStyle/>
          <a:p>
            <a:r>
              <a:rPr lang="cs-CZ"/>
              <a:t>Stojan střídačů vč. ochrany proti povětrnostním vlivům, desek pro rozložení zatížení a ochranných rohoží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4A4D94B3-0D2E-4C96-9FA4-AD7CAF6E0F0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1943100"/>
            <a:ext cx="5678992" cy="4272974"/>
          </a:xfrm>
          <a:prstGeom prst="rect">
            <a:avLst/>
          </a:prstGeom>
        </p:spPr>
      </p:pic>
      <p:sp>
        <p:nvSpPr>
          <p:cNvPr id="6" name="Untertitel 5">
            <a:extLst>
              <a:ext uri="{FF2B5EF4-FFF2-40B4-BE49-F238E27FC236}">
                <a16:creationId xmlns:a16="http://schemas.microsoft.com/office/drawing/2014/main" xmlns="" id="{1B795F25-70C8-443E-A96F-1BF1625291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Umístění venku:  Ochrana proti povětrnostním podmínkám (dešti, sněhu, slunci, nečistotě)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2F8D67E-7979-421F-908E-2A42848F935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B29AB0DC-EECB-4CF9-9451-844C80D443B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71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F950E4B8-AE64-478C-B6D6-A907E6381EF1}"/>
              </a:ext>
            </a:extLst>
          </p:cNvPr>
          <p:cNvSpPr txBox="1"/>
          <p:nvPr/>
        </p:nvSpPr>
        <p:spPr bwMode="gray">
          <a:xfrm rot="19989686">
            <a:off x="-400401" y="331526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3277179027"/>
      </p:ext>
    </p:ext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5DD33525-703A-4D35-B488-D863872E34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605" y="1990724"/>
            <a:ext cx="5632601" cy="4255755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xmlns="" id="{A2F06C91-3D9B-4D0E-8BEF-8C7049C5A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90725"/>
            <a:ext cx="4233246" cy="4255754"/>
          </a:xfrm>
        </p:spPr>
        <p:txBody>
          <a:bodyPr>
            <a:normAutofit/>
          </a:bodyPr>
          <a:lstStyle/>
          <a:p>
            <a:r>
              <a:rPr lang="cs-CZ"/>
              <a:t>Ochrana proti nepovolanému</a:t>
            </a:r>
          </a:p>
          <a:p>
            <a:r>
              <a:rPr lang="cs-CZ"/>
              <a:t>přístupu/vandalismu</a:t>
            </a:r>
          </a:p>
          <a:p>
            <a:r>
              <a:rPr lang="cs-CZ"/>
              <a:t>(na obrázku ještě chybí ochrana proti povětrnostním vlivům)</a:t>
            </a:r>
          </a:p>
          <a:p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5FA4369E-735D-447C-9CB7-86724BDBF7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Umístění venku: Ochrana proti povětrnostním vlivům, poškození zvěří, jakož i proti krádeži/vandalismu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8DA009E-C73A-4ACB-9AFE-54DB54C094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0393733-D602-48E4-AFD2-CA183E1066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72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EEB2773-9255-4DC4-9E46-EE7F35B3BD8F}"/>
              </a:ext>
            </a:extLst>
          </p:cNvPr>
          <p:cNvSpPr txBox="1"/>
          <p:nvPr/>
        </p:nvSpPr>
        <p:spPr bwMode="gray">
          <a:xfrm rot="19989686">
            <a:off x="-217484" y="3309556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5D969B22-5272-4970-B66D-6A2954C430FD}"/>
              </a:ext>
            </a:extLst>
          </p:cNvPr>
          <p:cNvCxnSpPr>
            <a:cxnSpLocks/>
          </p:cNvCxnSpPr>
          <p:nvPr/>
        </p:nvCxnSpPr>
        <p:spPr bwMode="gray">
          <a:xfrm flipH="1">
            <a:off x="5800725" y="2381250"/>
            <a:ext cx="1514476" cy="586783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16280097"/>
      </p:ext>
    </p:ext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2F06C91-3D9B-4D0E-8BEF-8C7049C5A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1962150"/>
            <a:ext cx="4223721" cy="4284329"/>
          </a:xfrm>
        </p:spPr>
        <p:txBody>
          <a:bodyPr/>
          <a:lstStyle/>
          <a:p>
            <a:r>
              <a:rPr lang="cs-CZ"/>
              <a:t>Instalace komponent mimo budovu</a:t>
            </a:r>
          </a:p>
        </p:txBody>
      </p:sp>
      <p:sp>
        <p:nvSpPr>
          <p:cNvPr id="16" name="Untertitel 15">
            <a:extLst>
              <a:ext uri="{FF2B5EF4-FFF2-40B4-BE49-F238E27FC236}">
                <a16:creationId xmlns:a16="http://schemas.microsoft.com/office/drawing/2014/main" xmlns="" id="{8C5FADBB-FB60-4F41-8220-FE78BEED0C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Umístění venku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8DA009E-C73A-4ACB-9AFE-54DB54C094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0393733-D602-48E4-AFD2-CA183E1066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xmlns="" id="{806D271B-2E54-4B47-B6E1-5EF6F8403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244" y="1962150"/>
            <a:ext cx="5668962" cy="428433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EEB2773-9255-4DC4-9E46-EE7F35B3BD8F}"/>
              </a:ext>
            </a:extLst>
          </p:cNvPr>
          <p:cNvSpPr txBox="1"/>
          <p:nvPr/>
        </p:nvSpPr>
        <p:spPr bwMode="gray">
          <a:xfrm rot="19989686">
            <a:off x="-9398" y="288088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25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779172117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xmlns="" id="{A2F06C91-3D9B-4D0E-8BEF-8C7049C5A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9056" y="1955333"/>
            <a:ext cx="4178940" cy="4291146"/>
          </a:xfrm>
        </p:spPr>
        <p:txBody>
          <a:bodyPr>
            <a:normAutofit/>
          </a:bodyPr>
          <a:lstStyle/>
          <a:p>
            <a:r>
              <a:rPr lang="cs-CZ"/>
              <a:t>Instalace komponent mimo budovu</a:t>
            </a:r>
          </a:p>
          <a:p>
            <a:endParaRPr lang="de-DE" dirty="0"/>
          </a:p>
        </p:txBody>
      </p:sp>
      <p:sp>
        <p:nvSpPr>
          <p:cNvPr id="9" name="Untertitel 8">
            <a:extLst>
              <a:ext uri="{FF2B5EF4-FFF2-40B4-BE49-F238E27FC236}">
                <a16:creationId xmlns:a16="http://schemas.microsoft.com/office/drawing/2014/main" xmlns="" id="{5C6DB4A5-8F20-44BA-AB2E-2E955B8C3C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Střídače: Umístění venku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D8DA009E-C73A-4ACB-9AFE-54DB54C094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0393733-D602-48E4-AFD2-CA183E1066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Grafik 6" descr="Ein Bild, das Himmel, Straße, Weg, Autobahn enthält.&#10;&#10;Automatisch generierte Beschreibung">
            <a:extLst>
              <a:ext uri="{FF2B5EF4-FFF2-40B4-BE49-F238E27FC236}">
                <a16:creationId xmlns:a16="http://schemas.microsoft.com/office/drawing/2014/main" xmlns="" id="{C3BB994D-EA23-4BAF-9D5D-930C69942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25" y="1955334"/>
            <a:ext cx="5493551" cy="429114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EEB2773-9255-4DC4-9E46-EE7F35B3BD8F}"/>
              </a:ext>
            </a:extLst>
          </p:cNvPr>
          <p:cNvSpPr txBox="1"/>
          <p:nvPr/>
        </p:nvSpPr>
        <p:spPr bwMode="gray">
          <a:xfrm rot="19989686">
            <a:off x="-662784" y="2914985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2594232029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CAD5C7D2-36AB-46C5-B690-AB0E8A81F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2000249"/>
            <a:ext cx="4223721" cy="4246230"/>
          </a:xfrm>
        </p:spPr>
        <p:txBody>
          <a:bodyPr>
            <a:normAutofit/>
          </a:bodyPr>
          <a:lstStyle/>
          <a:p>
            <a:pPr lvl="0"/>
            <a:r>
              <a:rPr lang="cs-CZ">
                <a:solidFill>
                  <a:prstClr val="black"/>
                </a:solidFill>
              </a:rPr>
              <a:t>Tyčové jímače ochrany před bleskem (hromosvodu) nesmí zastínit solární moduly</a:t>
            </a:r>
          </a:p>
          <a:p>
            <a:pPr lvl="0"/>
            <a:r>
              <a:rPr lang="cs-CZ">
                <a:solidFill>
                  <a:prstClr val="black"/>
                </a:solidFill>
              </a:rPr>
              <a:t>Nezbytná vzdálenost:</a:t>
            </a:r>
          </a:p>
          <a:p>
            <a:pPr lvl="0"/>
            <a:r>
              <a:rPr lang="cs-CZ">
                <a:solidFill>
                  <a:prstClr val="black"/>
                </a:solidFill>
              </a:rPr>
              <a:t>Tyčový jímač - vzdálenost</a:t>
            </a:r>
          </a:p>
          <a:p>
            <a:pPr lvl="0"/>
            <a:r>
              <a:rPr lang="cs-CZ">
                <a:solidFill>
                  <a:prstClr val="black"/>
                </a:solidFill>
              </a:rPr>
              <a:t>10 mm         - 1,08 m</a:t>
            </a:r>
          </a:p>
          <a:p>
            <a:pPr lvl="0"/>
            <a:r>
              <a:rPr lang="cs-CZ">
                <a:solidFill>
                  <a:prstClr val="black"/>
                </a:solidFill>
              </a:rPr>
              <a:t>16 mm         - 1,76 m</a:t>
            </a:r>
          </a:p>
          <a:p>
            <a:endParaRPr lang="de-DE" dirty="0"/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50445CFA-E48C-4997-9BE6-7C9D1CB035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0249"/>
            <a:ext cx="5668962" cy="42462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042F865-9CBC-4928-8256-15F0DFBA04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Ochrana před bleskem: V případě stávajících budov provede zřizovatel přiměřenou demontáž ochrany před bleskem a také zpětnou montáž po instalaci fotovoltaického systému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3E664084-20D8-427B-A077-7A17A1756C9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90623A6B-EDE8-46AD-A529-B9F7F7BD92A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75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B85C2308-C55A-4E5E-A0DA-5102AA87C9D7}"/>
              </a:ext>
            </a:extLst>
          </p:cNvPr>
          <p:cNvSpPr txBox="1"/>
          <p:nvPr/>
        </p:nvSpPr>
        <p:spPr bwMode="gray">
          <a:xfrm rot="19989686">
            <a:off x="-9399" y="3083158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703BB3A1-2F74-4FC5-AE16-CCEF254BDF85}"/>
              </a:ext>
            </a:extLst>
          </p:cNvPr>
          <p:cNvCxnSpPr>
            <a:cxnSpLocks/>
          </p:cNvCxnSpPr>
          <p:nvPr/>
        </p:nvCxnSpPr>
        <p:spPr bwMode="gray">
          <a:xfrm flipH="1">
            <a:off x="3848100" y="2628900"/>
            <a:ext cx="3515768" cy="263842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0118976"/>
      </p:ext>
    </p:extLst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xmlns="" id="{8B04D707-C5AB-4057-98C2-2C98FDDF3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329193"/>
            <a:ext cx="4195146" cy="3917286"/>
          </a:xfrm>
        </p:spPr>
        <p:txBody>
          <a:bodyPr>
            <a:normAutofit/>
          </a:bodyPr>
          <a:lstStyle/>
          <a:p>
            <a:r>
              <a:rPr lang="cs-CZ"/>
              <a:t>V případě nedodržení oddělovací vzdálenosti proveďte v případě přiblížení spoje odolné vůči průchodu bleskového proudu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3C1B6B48-43F6-4C48-A56E-48C2A46791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84" r="9684"/>
          <a:stretch>
            <a:fillRect/>
          </a:stretch>
        </p:blipFill>
        <p:spPr>
          <a:xfrm>
            <a:off x="426244" y="2329193"/>
            <a:ext cx="5668962" cy="3917285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F19745AC-EFEC-461C-AC2C-E60C889E9F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Ochrana před bleskem: V případě stávajících budov provede zřizovatel přiměřenou demontáž ochrany před bleskem a také zpětnou montáž po instalaci fotovoltaického systému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F0EC40E1-2F3E-46AE-81F4-28C854D60FA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D98D2D1-04C0-46E2-80AA-499F9363149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76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B230D778-6E84-4364-9893-DAB1A54F9736}"/>
              </a:ext>
            </a:extLst>
          </p:cNvPr>
          <p:cNvSpPr txBox="1"/>
          <p:nvPr/>
        </p:nvSpPr>
        <p:spPr bwMode="gray">
          <a:xfrm rot="19989686">
            <a:off x="-217485" y="341210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DAF6A9C6-02F5-4236-8659-C027626B3BFF}"/>
              </a:ext>
            </a:extLst>
          </p:cNvPr>
          <p:cNvCxnSpPr>
            <a:cxnSpLocks/>
          </p:cNvCxnSpPr>
          <p:nvPr/>
        </p:nvCxnSpPr>
        <p:spPr bwMode="gray">
          <a:xfrm flipH="1">
            <a:off x="3400425" y="3228975"/>
            <a:ext cx="3952875" cy="6477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3124973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D3BA7143-E189-4B02-AB6F-5CEFCBE21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381249"/>
            <a:ext cx="4195146" cy="3865229"/>
          </a:xfrm>
        </p:spPr>
        <p:txBody>
          <a:bodyPr>
            <a:normAutofit/>
          </a:bodyPr>
          <a:lstStyle/>
          <a:p>
            <a:r>
              <a:rPr lang="cs-CZ"/>
              <a:t>Při dodržení oddělovací vzdálenosti od hromosvodu se tato musí vždy a všude dodržovat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E3DA25C-D557-4409-A93F-F2327FF67E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23" r="9623"/>
          <a:stretch>
            <a:fillRect/>
          </a:stretch>
        </p:blipFill>
        <p:spPr>
          <a:xfrm>
            <a:off x="426244" y="2381250"/>
            <a:ext cx="5668962" cy="3865228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C5158C23-9E7F-47BD-B626-F8CE5F9753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Ochrana před bleskem: V případě stávajících budov provede zřizovatel přiměřenou demontáž ochrany před bleskem a také zpětnou montáž po instalaci fotovoltaického systému </a:t>
            </a:r>
          </a:p>
          <a:p>
            <a:r>
              <a:rPr lang="cs-CZ" b="0"/>
              <a:t>Stav techniky → dodržení oddělovací vzdálenosti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EC22CADE-FE22-4D43-B69D-5CA1B3386D6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2793FCF3-AB9C-40B9-AB09-FA3E9520D5C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77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25079C4-E4C6-4660-9C4A-04620FC43C62}"/>
              </a:ext>
            </a:extLst>
          </p:cNvPr>
          <p:cNvSpPr txBox="1"/>
          <p:nvPr/>
        </p:nvSpPr>
        <p:spPr bwMode="gray">
          <a:xfrm rot="19989686">
            <a:off x="-217485" y="3125654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B281122A-E765-4A7F-A3BF-933984C9F416}"/>
              </a:ext>
            </a:extLst>
          </p:cNvPr>
          <p:cNvCxnSpPr>
            <a:cxnSpLocks/>
          </p:cNvCxnSpPr>
          <p:nvPr/>
        </p:nvCxnSpPr>
        <p:spPr bwMode="gray">
          <a:xfrm flipH="1">
            <a:off x="4229100" y="3009900"/>
            <a:ext cx="3152775" cy="6096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71D7039A-A936-47E4-965B-6D1EE6941656}"/>
              </a:ext>
            </a:extLst>
          </p:cNvPr>
          <p:cNvCxnSpPr>
            <a:cxnSpLocks/>
          </p:cNvCxnSpPr>
          <p:nvPr/>
        </p:nvCxnSpPr>
        <p:spPr bwMode="gray">
          <a:xfrm flipH="1">
            <a:off x="1646781" y="3009900"/>
            <a:ext cx="5735094" cy="1346401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26945285"/>
      </p:ext>
    </p:extLst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xmlns="" id="{6CF7DB06-3B60-4EE0-B66B-217C3D36C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xmlns="" id="{5AD4730E-AF54-4841-9E3C-5CBBEC44FE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2324099"/>
            <a:ext cx="4223721" cy="3922379"/>
          </a:xfrm>
        </p:spPr>
        <p:txBody>
          <a:bodyPr>
            <a:normAutofit/>
          </a:bodyPr>
          <a:lstStyle/>
          <a:p>
            <a:r>
              <a:rPr lang="cs-CZ"/>
              <a:t>Při dodržení oddělovací vzdálenosti od hromosvodu se tato musí vždy a všude dodržovat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91A65F61-3F55-4580-8B5C-4627A006FF8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80" r="9580"/>
          <a:stretch>
            <a:fillRect/>
          </a:stretch>
        </p:blipFill>
        <p:spPr>
          <a:xfrm>
            <a:off x="426244" y="2324100"/>
            <a:ext cx="5668962" cy="3922378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59F45A04-3506-4989-AF02-CBD57E9D79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Ochrana před bleskem: V případě stávajících budov provede zřizovatel přiměřenou demontáž ochrany před bleskem a také zpětnou montáž po instalaci fotovoltaického systému </a:t>
            </a:r>
          </a:p>
          <a:p>
            <a:r>
              <a:rPr lang="cs-CZ" b="0"/>
              <a:t>Stav techniky → dodržení oddělovací vzdálenosti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2E59D5A6-1861-4F3C-BC7C-F7E778FBCFC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7EE58369-4385-4AF4-892A-A3CEB43ED3B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78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65959F4E-1F07-4207-A0CA-A2D4ADE4E5C7}"/>
              </a:ext>
            </a:extLst>
          </p:cNvPr>
          <p:cNvSpPr txBox="1"/>
          <p:nvPr/>
        </p:nvSpPr>
        <p:spPr bwMode="gray">
          <a:xfrm rot="19989686">
            <a:off x="-217485" y="323023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xmlns="" id="{47236E29-2BB1-4E98-90EA-167668FEF13B}"/>
              </a:ext>
            </a:extLst>
          </p:cNvPr>
          <p:cNvCxnSpPr>
            <a:cxnSpLocks/>
          </p:cNvCxnSpPr>
          <p:nvPr/>
        </p:nvCxnSpPr>
        <p:spPr bwMode="gray">
          <a:xfrm flipH="1">
            <a:off x="4010025" y="3009900"/>
            <a:ext cx="3371851" cy="419894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0256768"/>
      </p:ext>
    </p:extLst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E0CEFFC2-5BF0-408D-A796-F66EAA4C9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2850" y="2019299"/>
            <a:ext cx="4195146" cy="4227180"/>
          </a:xfrm>
        </p:spPr>
        <p:txBody>
          <a:bodyPr>
            <a:normAutofit/>
          </a:bodyPr>
          <a:lstStyle/>
          <a:p>
            <a:r>
              <a:rPr lang="cs-CZ"/>
              <a:t>Zajistěte dodatečnou ochranu řezných hran pro ochranu střešního pláště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021EA135-ECBA-4ABB-9018-5AB7B546093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7" r="9667"/>
          <a:stretch>
            <a:fillRect/>
          </a:stretch>
        </p:blipFill>
        <p:spPr>
          <a:xfrm>
            <a:off x="426243" y="2019299"/>
            <a:ext cx="5736431" cy="42271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59D3DE7-56F0-4D91-B4C3-477D0A2665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Ochrana proti ostrým hranám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B988C175-0270-4AF4-B514-FB181343EFF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8D1438FA-E0F4-43EA-BEED-BC3DC4BC8C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79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94C99456-A032-419A-98DD-8D75ACE3844E}"/>
              </a:ext>
            </a:extLst>
          </p:cNvPr>
          <p:cNvSpPr txBox="1"/>
          <p:nvPr/>
        </p:nvSpPr>
        <p:spPr bwMode="gray">
          <a:xfrm rot="19989686">
            <a:off x="-84258" y="2982127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F33E754D-FC5D-4227-88CC-4BFC508A9505}"/>
              </a:ext>
            </a:extLst>
          </p:cNvPr>
          <p:cNvCxnSpPr>
            <a:cxnSpLocks/>
          </p:cNvCxnSpPr>
          <p:nvPr/>
        </p:nvCxnSpPr>
        <p:spPr bwMode="gray">
          <a:xfrm flipH="1">
            <a:off x="4895850" y="2457450"/>
            <a:ext cx="2505075" cy="19812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66504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xmlns="" id="{A48AD859-967D-4C9C-93B2-8AB598E8A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275" y="1933575"/>
            <a:ext cx="4223721" cy="4312904"/>
          </a:xfrm>
        </p:spPr>
        <p:txBody>
          <a:bodyPr>
            <a:normAutofit/>
          </a:bodyPr>
          <a:lstStyle/>
          <a:p>
            <a:r>
              <a:rPr lang="cs-CZ"/>
              <a:t>Dbejte na poloměr ohybu solárního kabelu; ten je uveden výrobcem v technickém listu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B515E08E-1AC5-45FF-9B5D-2D0258048B1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16" r="9616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3BC03F0-735E-4EED-B6C0-D0ECB0AEC5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DC vedení/kabeláž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04B18C86-F5A3-4E2F-91A1-0430CD29C4F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0E0049C8-2E22-4E22-B675-6FE5D7C5FFB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BBE9EF7D-A13F-4896-8382-10319E11D0F1}"/>
              </a:ext>
            </a:extLst>
          </p:cNvPr>
          <p:cNvSpPr txBox="1"/>
          <p:nvPr/>
        </p:nvSpPr>
        <p:spPr bwMode="gray">
          <a:xfrm rot="19989686">
            <a:off x="-419449" y="302817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3CD1A2B0-E1BF-4438-B029-B7B1C806AC24}"/>
              </a:ext>
            </a:extLst>
          </p:cNvPr>
          <p:cNvCxnSpPr>
            <a:cxnSpLocks/>
          </p:cNvCxnSpPr>
          <p:nvPr/>
        </p:nvCxnSpPr>
        <p:spPr bwMode="gray">
          <a:xfrm flipH="1">
            <a:off x="4656138" y="2762242"/>
            <a:ext cx="2581275" cy="3810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0430268"/>
      </p:ext>
    </p:extLst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">
            <a:extLst>
              <a:ext uri="{FF2B5EF4-FFF2-40B4-BE49-F238E27FC236}">
                <a16:creationId xmlns:a16="http://schemas.microsoft.com/office/drawing/2014/main" xmlns="" id="{3550087F-C48C-4791-BF48-BB494B5708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gray">
          <a:xfrm>
            <a:off x="426244" y="2019300"/>
            <a:ext cx="5668962" cy="4225022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xmlns="" id="{A500A2EE-0921-4695-8C83-04C97A816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19300"/>
            <a:ext cx="4204671" cy="4227179"/>
          </a:xfrm>
        </p:spPr>
        <p:txBody>
          <a:bodyPr>
            <a:normAutofit/>
          </a:bodyPr>
          <a:lstStyle/>
          <a:p>
            <a:r>
              <a:rPr lang="cs-CZ"/>
              <a:t>Kabely ochraňte pomocí chráničů hran</a:t>
            </a:r>
          </a:p>
          <a:p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F2C20A1F-AD25-4159-A9D4-8F4B7E407D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obecně: Ochrana proti ostrým hranám 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82663F37-DE86-4542-BE01-8D40316C81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389EF7B-2C05-4A2F-AF80-8AB95CAF6ED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80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12B999E-434E-482D-A124-0819CDA485FF}"/>
              </a:ext>
            </a:extLst>
          </p:cNvPr>
          <p:cNvSpPr txBox="1"/>
          <p:nvPr/>
        </p:nvSpPr>
        <p:spPr bwMode="gray">
          <a:xfrm rot="19989686">
            <a:off x="-295624" y="3102209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xmlns="" id="{2511C1AE-6EE0-4508-B4E1-37A77A6A0CA9}"/>
              </a:ext>
            </a:extLst>
          </p:cNvPr>
          <p:cNvCxnSpPr>
            <a:cxnSpLocks/>
          </p:cNvCxnSpPr>
          <p:nvPr/>
        </p:nvCxnSpPr>
        <p:spPr bwMode="gray">
          <a:xfrm flipH="1">
            <a:off x="3390900" y="2219325"/>
            <a:ext cx="3914775" cy="26860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22692074"/>
      </p:ext>
    </p:extLst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A500A2EE-0921-4695-8C83-04C97A816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99927" y="2019299"/>
            <a:ext cx="4258069" cy="4227180"/>
          </a:xfrm>
        </p:spPr>
        <p:txBody>
          <a:bodyPr>
            <a:normAutofit/>
          </a:bodyPr>
          <a:lstStyle/>
          <a:p>
            <a:r>
              <a:rPr lang="cs-CZ"/>
              <a:t>Ochrana proti korozi na řezných hranách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AE04A1C-C03F-408C-AA6A-F2256E08684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36" r="9636"/>
          <a:stretch>
            <a:fillRect/>
          </a:stretch>
        </p:blipFill>
        <p:spPr>
          <a:xfrm>
            <a:off x="426244" y="2019299"/>
            <a:ext cx="5651283" cy="42271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391C05C-5C9B-4017-BFFA-D0E85C848B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82663F37-DE86-4542-BE01-8D40316C81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389EF7B-2C05-4A2F-AF80-8AB95CAF6ED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81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12B999E-434E-482D-A124-0819CDA485FF}"/>
              </a:ext>
            </a:extLst>
          </p:cNvPr>
          <p:cNvSpPr txBox="1"/>
          <p:nvPr/>
        </p:nvSpPr>
        <p:spPr bwMode="gray">
          <a:xfrm rot="19989686">
            <a:off x="-9399" y="341210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5EBA4DE8-ED52-441A-AD1D-1D6530F94FF4}"/>
              </a:ext>
            </a:extLst>
          </p:cNvPr>
          <p:cNvCxnSpPr>
            <a:cxnSpLocks/>
          </p:cNvCxnSpPr>
          <p:nvPr/>
        </p:nvCxnSpPr>
        <p:spPr bwMode="gray">
          <a:xfrm flipH="1">
            <a:off x="3260725" y="2466975"/>
            <a:ext cx="4054475" cy="1476375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99780160"/>
      </p:ext>
    </p:extLst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245CCC13-1C0A-4DA5-8D47-6F0117A99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1981199"/>
            <a:ext cx="4204671" cy="4265280"/>
          </a:xfrm>
        </p:spPr>
        <p:txBody>
          <a:bodyPr>
            <a:normAutofit/>
          </a:bodyPr>
          <a:lstStyle/>
          <a:p>
            <a:r>
              <a:rPr lang="cs-CZ"/>
              <a:t>Pokud je třeba překlenout delší vzdálenosti od jednoho bloku nosných konstrukcí ke druhému, musí se použít stabilní systémy pokládky (kabelové žlaby, kovové kanály)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12D201D5-21C4-4799-B8FF-1BD313C6464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22" r="9622"/>
          <a:stretch>
            <a:fillRect/>
          </a:stretch>
        </p:blipFill>
        <p:spPr>
          <a:xfrm>
            <a:off x="426244" y="1981199"/>
            <a:ext cx="5668962" cy="426527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8A29EEE2-E7D0-43FA-AC30-0A82F3B8E4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CAD8729-4DF6-4F2F-938A-F795D177E06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6213711-AB48-4285-8F34-8D3F97E9917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82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7F5B6449-EBD3-4749-9EFD-E1DF2C6CCF06}"/>
              </a:ext>
            </a:extLst>
          </p:cNvPr>
          <p:cNvSpPr txBox="1"/>
          <p:nvPr/>
        </p:nvSpPr>
        <p:spPr bwMode="gray">
          <a:xfrm rot="19989686">
            <a:off x="-619475" y="3145200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8618A5D7-6BB0-4E44-9C62-B971E812FF77}"/>
              </a:ext>
            </a:extLst>
          </p:cNvPr>
          <p:cNvCxnSpPr>
            <a:cxnSpLocks/>
          </p:cNvCxnSpPr>
          <p:nvPr/>
        </p:nvCxnSpPr>
        <p:spPr bwMode="gray">
          <a:xfrm flipH="1">
            <a:off x="2933700" y="2543175"/>
            <a:ext cx="4495800" cy="886619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62612651"/>
      </p:ext>
    </p:extLst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D7FD59C4-062B-428F-9C27-9AD22C93B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75" y="1990725"/>
            <a:ext cx="4185621" cy="4255754"/>
          </a:xfrm>
        </p:spPr>
        <p:txBody>
          <a:bodyPr>
            <a:normAutofit/>
          </a:bodyPr>
          <a:lstStyle/>
          <a:p>
            <a:r>
              <a:rPr lang="cs-CZ"/>
              <a:t>Připevněte trubky k nosné konstrukci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A4455641-B2D8-479D-AB2E-C10266EAEF6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84" r="9684"/>
          <a:stretch>
            <a:fillRect/>
          </a:stretch>
        </p:blipFill>
        <p:spPr>
          <a:xfrm>
            <a:off x="426244" y="1990725"/>
            <a:ext cx="5668962" cy="425575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B503D411-9A59-4511-80A9-9F06D1989B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Systémy pokládky obecně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6F0E7587-2A24-44B1-B81B-F0BF3DE61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C098F26-E4AE-4BFD-BF19-D0F71BDCC0E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83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F2C4237A-46A3-4EFD-8780-9FFAE2EAA1AD}"/>
              </a:ext>
            </a:extLst>
          </p:cNvPr>
          <p:cNvSpPr txBox="1"/>
          <p:nvPr/>
        </p:nvSpPr>
        <p:spPr bwMode="gray">
          <a:xfrm rot="19989686">
            <a:off x="-217484" y="301917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13F5E4DD-223C-42A6-8061-6DC719E2DD33}"/>
              </a:ext>
            </a:extLst>
          </p:cNvPr>
          <p:cNvCxnSpPr>
            <a:cxnSpLocks/>
          </p:cNvCxnSpPr>
          <p:nvPr/>
        </p:nvCxnSpPr>
        <p:spPr bwMode="gray">
          <a:xfrm flipH="1">
            <a:off x="4486275" y="2228850"/>
            <a:ext cx="2914650" cy="16668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15182372"/>
      </p:ext>
    </p:extLst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B778A6D0-C916-430F-8C38-A24528D46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24750" y="1962150"/>
            <a:ext cx="4233246" cy="4284329"/>
          </a:xfrm>
        </p:spPr>
        <p:txBody>
          <a:bodyPr>
            <a:normAutofit/>
          </a:bodyPr>
          <a:lstStyle/>
          <a:p>
            <a:r>
              <a:rPr lang="cs-CZ"/>
              <a:t>Odpojovač pro hasiče s řádným označením</a:t>
            </a:r>
          </a:p>
        </p:txBody>
      </p:sp>
      <p:pic>
        <p:nvPicPr>
          <p:cNvPr id="2" name="Bildplatzhalter 1">
            <a:extLst>
              <a:ext uri="{FF2B5EF4-FFF2-40B4-BE49-F238E27FC236}">
                <a16:creationId xmlns:a16="http://schemas.microsoft.com/office/drawing/2014/main" xmlns="" id="{F50EC79B-8577-4ED3-AA85-74CEACFAF46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579" r="9579"/>
          <a:stretch>
            <a:fillRect/>
          </a:stretch>
        </p:blipFill>
        <p:spPr>
          <a:xfrm>
            <a:off x="426244" y="1962150"/>
            <a:ext cx="5668962" cy="4284329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7A7A9D5C-43CD-4F8C-9A9C-B236550373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Vypínač pro hasiče/nouzový vypínač pro odpojení fotovoltaického systému na straně DC/AC podle konceptu požární ochrany/specifikací HZS, např. v ústředně požární signalizace (EPS) nebo u nouzového východu</a:t>
            </a:r>
          </a:p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54A8ED53-8303-47ED-880E-B69A3E2AAE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34D1EBB2-39E5-49F9-9833-8DDCEA8F636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84</a:t>
            </a:fld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A9B3D0D3-9A06-4D2E-B51D-DCEAD7F2B9AC}"/>
              </a:ext>
            </a:extLst>
          </p:cNvPr>
          <p:cNvSpPr txBox="1"/>
          <p:nvPr/>
        </p:nvSpPr>
        <p:spPr bwMode="gray">
          <a:xfrm rot="19989686">
            <a:off x="-495333" y="341210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466E1101-E0FC-4298-BF63-E6BEEFC2EAA8}"/>
              </a:ext>
            </a:extLst>
          </p:cNvPr>
          <p:cNvCxnSpPr>
            <a:cxnSpLocks/>
          </p:cNvCxnSpPr>
          <p:nvPr/>
        </p:nvCxnSpPr>
        <p:spPr bwMode="gray">
          <a:xfrm flipH="1">
            <a:off x="4276725" y="2400300"/>
            <a:ext cx="3038476" cy="19335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58658902"/>
      </p:ext>
    </p:extLst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xmlns="" id="{245CCC13-1C0A-4DA5-8D47-6F0117A99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00396" y="1990161"/>
            <a:ext cx="3657600" cy="4256318"/>
          </a:xfrm>
        </p:spPr>
        <p:txBody>
          <a:bodyPr>
            <a:normAutofit/>
          </a:bodyPr>
          <a:lstStyle/>
          <a:p>
            <a:r>
              <a:rPr lang="cs-CZ"/>
              <a:t>Úprava</a:t>
            </a:r>
          </a:p>
          <a:p>
            <a:r>
              <a:rPr lang="cs-CZ"/>
              <a:t>stávajícího sněhového zachytávače</a:t>
            </a:r>
          </a:p>
        </p:txBody>
      </p:sp>
      <p:sp>
        <p:nvSpPr>
          <p:cNvPr id="12" name="Untertitel 11">
            <a:extLst>
              <a:ext uri="{FF2B5EF4-FFF2-40B4-BE49-F238E27FC236}">
                <a16:creationId xmlns:a16="http://schemas.microsoft.com/office/drawing/2014/main" xmlns="" id="{0AA5D09B-A6C4-493D-B8FC-9135E12998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Zóny zatížení sněhem: v případě potřeby, úprava stávajícího sněhového zachytávače </a:t>
            </a:r>
            <a:r>
              <a:rPr lang="cs-CZ" b="0">
                <a:sym typeface="Wingdings" panose="05000000000000000000" pitchFamily="2" charset="2"/>
              </a:rPr>
              <a:t></a:t>
            </a:r>
            <a:r>
              <a:rPr lang="cs-CZ" b="0"/>
              <a:t> po odsouhlasení s odpovědným vedoucím projektu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xmlns="" id="{9CAD8729-4DF6-4F2F-938A-F795D177E06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E6213711-AB48-4285-8F34-8D3F97E9917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5" name="Grafik 4" descr="Ein Bild, das Waffe enthält.&#10;&#10;Automatisch generierte Beschreibung">
            <a:extLst>
              <a:ext uri="{FF2B5EF4-FFF2-40B4-BE49-F238E27FC236}">
                <a16:creationId xmlns:a16="http://schemas.microsoft.com/office/drawing/2014/main" xmlns="" id="{B4CE6EC4-26FB-4706-AC65-2BB4174286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417" y="2019300"/>
            <a:ext cx="3468977" cy="4256318"/>
          </a:xfrm>
          <a:prstGeom prst="rect">
            <a:avLst/>
          </a:prstGeom>
        </p:spPr>
      </p:pic>
      <p:pic>
        <p:nvPicPr>
          <p:cNvPr id="7" name="Grafik 6" descr="Ein Bild, das Boden, draußen, Werkzeug enthält.&#10;&#10;Automatisch generierte Beschreibung">
            <a:extLst>
              <a:ext uri="{FF2B5EF4-FFF2-40B4-BE49-F238E27FC236}">
                <a16:creationId xmlns:a16="http://schemas.microsoft.com/office/drawing/2014/main" xmlns="" id="{28F0D2DC-29E7-4EA2-8009-8ECFB8C238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1452" y="2019300"/>
            <a:ext cx="3406969" cy="425631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7F5B6449-EBD3-4749-9EFD-E1DF2C6CCF06}"/>
              </a:ext>
            </a:extLst>
          </p:cNvPr>
          <p:cNvSpPr txBox="1"/>
          <p:nvPr/>
        </p:nvSpPr>
        <p:spPr bwMode="gray">
          <a:xfrm rot="19989686">
            <a:off x="325246" y="3125653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xmlns="" id="{A67EF08A-5D0D-4B29-A4A5-539B3A75ECF9}"/>
              </a:ext>
            </a:extLst>
          </p:cNvPr>
          <p:cNvCxnSpPr>
            <a:cxnSpLocks/>
          </p:cNvCxnSpPr>
          <p:nvPr/>
        </p:nvCxnSpPr>
        <p:spPr bwMode="gray">
          <a:xfrm flipH="1">
            <a:off x="6438900" y="2466975"/>
            <a:ext cx="1390650" cy="9144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xmlns="" id="{AB694916-0781-4786-80D1-B065F64F5FB3}"/>
              </a:ext>
            </a:extLst>
          </p:cNvPr>
          <p:cNvCxnSpPr>
            <a:cxnSpLocks/>
          </p:cNvCxnSpPr>
          <p:nvPr/>
        </p:nvCxnSpPr>
        <p:spPr bwMode="gray">
          <a:xfrm flipH="1">
            <a:off x="2971800" y="2466975"/>
            <a:ext cx="4857750" cy="78105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31367571"/>
      </p:ext>
    </p:extLst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Himmel, draußen, Boden enthält.&#10;&#10;Automatisch generierte Beschreibung">
            <a:extLst>
              <a:ext uri="{FF2B5EF4-FFF2-40B4-BE49-F238E27FC236}">
                <a16:creationId xmlns:a16="http://schemas.microsoft.com/office/drawing/2014/main" xmlns="" id="{302F06B8-CF5C-4CE2-AB48-0E3ABCB2A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24" y="2000250"/>
            <a:ext cx="5691304" cy="4246230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xmlns="" id="{B5290E6B-4A2A-46C7-B8AA-5A48304B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Schwarz | FV | Best Practice</a:t>
            </a:r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xmlns="" id="{1F59FEAD-5349-42F4-A536-53F6AB4A6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Zóny zatížení sněhem: v případě potřeby, úprava stávajícího sněhového zachytávače </a:t>
            </a:r>
            <a:r>
              <a:rPr lang="cs-CZ" b="0">
                <a:sym typeface="Wingdings" panose="05000000000000000000" pitchFamily="2" charset="2"/>
              </a:rPr>
              <a:t></a:t>
            </a:r>
            <a:r>
              <a:rPr lang="cs-CZ" b="0"/>
              <a:t> po odsouhlasení s odpovědným vedoucím projektu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D3F594CD-87C0-40E0-A47E-83FC99AC1A2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xmlns="" id="{1A59DA10-E727-4104-9371-98204D1EBE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86</a:t>
            </a:fld>
            <a:endParaRPr lang="de-DE"/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xmlns="" id="{AEA293A0-6446-4F6B-8AC1-FFFF9C2C6482}"/>
              </a:ext>
            </a:extLst>
          </p:cNvPr>
          <p:cNvSpPr txBox="1">
            <a:spLocks/>
          </p:cNvSpPr>
          <p:nvPr/>
        </p:nvSpPr>
        <p:spPr bwMode="gray">
          <a:xfrm>
            <a:off x="7515225" y="2000250"/>
            <a:ext cx="4242769" cy="424623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180000" algn="l" defTabSz="1088502" rtl="0" eaLnBrk="1" latinLnBrk="0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/>
              <a:t>Úprava stávajícího sněhového zachytávače</a:t>
            </a:r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xmlns="" id="{304B5A42-F0FF-46C1-9ACF-38E5708CA9C3}"/>
              </a:ext>
            </a:extLst>
          </p:cNvPr>
          <p:cNvCxnSpPr>
            <a:cxnSpLocks/>
          </p:cNvCxnSpPr>
          <p:nvPr/>
        </p:nvCxnSpPr>
        <p:spPr bwMode="gray">
          <a:xfrm flipH="1">
            <a:off x="3343275" y="2190750"/>
            <a:ext cx="4038600" cy="13620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xmlns="" id="{5C076783-7F00-497F-8193-282D89A9D1C1}"/>
              </a:ext>
            </a:extLst>
          </p:cNvPr>
          <p:cNvCxnSpPr>
            <a:cxnSpLocks/>
          </p:cNvCxnSpPr>
          <p:nvPr/>
        </p:nvCxnSpPr>
        <p:spPr bwMode="gray">
          <a:xfrm flipH="1">
            <a:off x="1619250" y="2190750"/>
            <a:ext cx="5762625" cy="1362075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6EB813C8-EC51-451A-A71F-353BBDA35BFA}"/>
              </a:ext>
            </a:extLst>
          </p:cNvPr>
          <p:cNvSpPr txBox="1"/>
          <p:nvPr/>
        </p:nvSpPr>
        <p:spPr bwMode="gray">
          <a:xfrm rot="19989686">
            <a:off x="-142145" y="3220471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</p:spTree>
    <p:extLst>
      <p:ext uri="{BB962C8B-B14F-4D97-AF65-F5344CB8AC3E}">
        <p14:creationId xmlns:p14="http://schemas.microsoft.com/office/powerpoint/2010/main" xmlns="" val="247111262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xmlns="" id="{78656713-5213-4D97-A206-1CB32BD5E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Schwarz | FV | Best Practice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xmlns="" id="{28717092-9A6B-4270-9057-CB3013921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3325" y="2009775"/>
            <a:ext cx="4271346" cy="4920025"/>
          </a:xfrm>
        </p:spPr>
        <p:txBody>
          <a:bodyPr>
            <a:normAutofit/>
          </a:bodyPr>
          <a:lstStyle/>
          <a:p>
            <a:r>
              <a:rPr lang="cs-CZ"/>
              <a:t>Trvalé označení kabelů</a:t>
            </a:r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xmlns="" id="{A20E2FB2-8920-4CDB-9F73-13558C4A3BE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9" r="9669"/>
          <a:stretch>
            <a:fillRect/>
          </a:stretch>
        </p:blipFill>
        <p:spPr>
          <a:xfrm>
            <a:off x="426244" y="2009775"/>
            <a:ext cx="5668962" cy="4236704"/>
          </a:xfrm>
          <a:prstGeom prst="rect">
            <a:avLst/>
          </a:prstGeom>
        </p:spPr>
      </p:pic>
      <p:sp>
        <p:nvSpPr>
          <p:cNvPr id="4" name="Untertitel 3">
            <a:extLst>
              <a:ext uri="{FF2B5EF4-FFF2-40B4-BE49-F238E27FC236}">
                <a16:creationId xmlns:a16="http://schemas.microsoft.com/office/drawing/2014/main" xmlns="" id="{D167430D-2216-4D04-AB7C-E1D17474A0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/>
              <a:t>Provedení podle popisu výkonů, bodu 4</a:t>
            </a:r>
          </a:p>
          <a:p>
            <a:r>
              <a:rPr lang="cs-CZ" b="0"/>
              <a:t>Popis všech komponent a kabelů odolný proti povětrnostním vlivům podle platných norem </a:t>
            </a:r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6E5235B5-548E-4DB9-B3BC-212B031ECAC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cs-CZ"/>
              <a:t>SCHWARZ //  FV - Best Practice  // Duben 2021 //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C684FD4F-005B-4BA1-9E0D-9BB76D4927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B826BFA-8A70-4832-83FB-39CAA05427AA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7E41CA7F-CFC3-4D16-8C5A-A37557565104}"/>
              </a:ext>
            </a:extLst>
          </p:cNvPr>
          <p:cNvSpPr txBox="1"/>
          <p:nvPr/>
        </p:nvSpPr>
        <p:spPr bwMode="gray">
          <a:xfrm rot="19989686">
            <a:off x="-122754" y="3230232"/>
            <a:ext cx="6956420" cy="16180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cs-CZ" sz="3600" b="1">
                <a:solidFill>
                  <a:srgbClr val="7030A0">
                    <a:alpha val="40000"/>
                  </a:srgbClr>
                </a:solidFill>
              </a:rPr>
              <a:t>Schwarz Best Practice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xmlns="" id="{D982230C-11A4-4019-B324-76FB257B6CE1}"/>
              </a:ext>
            </a:extLst>
          </p:cNvPr>
          <p:cNvCxnSpPr>
            <a:cxnSpLocks/>
          </p:cNvCxnSpPr>
          <p:nvPr/>
        </p:nvCxnSpPr>
        <p:spPr bwMode="gray">
          <a:xfrm flipH="1">
            <a:off x="5105400" y="2295525"/>
            <a:ext cx="2238375" cy="2019300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293534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arissa">
  <a:themeElements>
    <a:clrScheme name="Schwarz Dienstleistungen">
      <a:dk1>
        <a:sysClr val="windowText" lastClr="000000"/>
      </a:dk1>
      <a:lt1>
        <a:sysClr val="window" lastClr="FFFFFF"/>
      </a:lt1>
      <a:dk2>
        <a:srgbClr val="D7D7D7"/>
      </a:dk2>
      <a:lt2>
        <a:srgbClr val="B1B2B3"/>
      </a:lt2>
      <a:accent1>
        <a:srgbClr val="791F82"/>
      </a:accent1>
      <a:accent2>
        <a:srgbClr val="6CC12C"/>
      </a:accent2>
      <a:accent3>
        <a:srgbClr val="5CB1FF"/>
      </a:accent3>
      <a:accent4>
        <a:srgbClr val="FFA420"/>
      </a:accent4>
      <a:accent5>
        <a:srgbClr val="E3000F"/>
      </a:accent5>
      <a:accent6>
        <a:srgbClr val="00539B"/>
      </a:accent6>
      <a:hlink>
        <a:srgbClr val="791F82"/>
      </a:hlink>
      <a:folHlink>
        <a:srgbClr val="B1B2B3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>
          <a:defRPr sz="1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äsentationsvorlage_SZD.pptx" id="{B0F46591-B89D-40F3-B189-7AA8955AE370}" vid="{169F9912-B0E2-4201-8FD1-522DCF514A3B}"/>
    </a:ext>
  </a:extLst>
</a:theme>
</file>

<file path=ppt/theme/theme2.xml><?xml version="1.0" encoding="utf-8"?>
<a:theme xmlns:a="http://schemas.openxmlformats.org/drawingml/2006/main" name="1_Larissa">
  <a:themeElements>
    <a:clrScheme name="Schwarz Dienstleistungen">
      <a:dk1>
        <a:sysClr val="windowText" lastClr="000000"/>
      </a:dk1>
      <a:lt1>
        <a:sysClr val="window" lastClr="FFFFFF"/>
      </a:lt1>
      <a:dk2>
        <a:srgbClr val="D7D7D7"/>
      </a:dk2>
      <a:lt2>
        <a:srgbClr val="B1B2B3"/>
      </a:lt2>
      <a:accent1>
        <a:srgbClr val="791F82"/>
      </a:accent1>
      <a:accent2>
        <a:srgbClr val="6CC12C"/>
      </a:accent2>
      <a:accent3>
        <a:srgbClr val="5CB1FF"/>
      </a:accent3>
      <a:accent4>
        <a:srgbClr val="FFA420"/>
      </a:accent4>
      <a:accent5>
        <a:srgbClr val="E3000F"/>
      </a:accent5>
      <a:accent6>
        <a:srgbClr val="00539B"/>
      </a:accent6>
      <a:hlink>
        <a:srgbClr val="791F82"/>
      </a:hlink>
      <a:folHlink>
        <a:srgbClr val="B1B2B3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>
          <a:defRPr sz="1800" dirty="0" err="1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Larissa">
  <a:themeElements>
    <a:clrScheme name="SCHWARZ">
      <a:dk1>
        <a:sysClr val="windowText" lastClr="000000"/>
      </a:dk1>
      <a:lt1>
        <a:sysClr val="window" lastClr="FFFFFF"/>
      </a:lt1>
      <a:dk2>
        <a:srgbClr val="00539B"/>
      </a:dk2>
      <a:lt2>
        <a:srgbClr val="E3000F"/>
      </a:lt2>
      <a:accent1>
        <a:srgbClr val="791F82"/>
      </a:accent1>
      <a:accent2>
        <a:srgbClr val="914A97"/>
      </a:accent2>
      <a:accent3>
        <a:srgbClr val="AA77B2"/>
      </a:accent3>
      <a:accent4>
        <a:srgbClr val="C4A5CF"/>
      </a:accent4>
      <a:accent5>
        <a:srgbClr val="B1B2B3"/>
      </a:accent5>
      <a:accent6>
        <a:srgbClr val="D7D7D7"/>
      </a:accent6>
      <a:hlink>
        <a:srgbClr val="791F82"/>
      </a:hlink>
      <a:folHlink>
        <a:srgbClr val="B1B2B3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SCHWARZ">
      <a:dk1>
        <a:sysClr val="windowText" lastClr="000000"/>
      </a:dk1>
      <a:lt1>
        <a:sysClr val="window" lastClr="FFFFFF"/>
      </a:lt1>
      <a:dk2>
        <a:srgbClr val="00539B"/>
      </a:dk2>
      <a:lt2>
        <a:srgbClr val="E3000F"/>
      </a:lt2>
      <a:accent1>
        <a:srgbClr val="791F82"/>
      </a:accent1>
      <a:accent2>
        <a:srgbClr val="914A97"/>
      </a:accent2>
      <a:accent3>
        <a:srgbClr val="AA77B2"/>
      </a:accent3>
      <a:accent4>
        <a:srgbClr val="C4A5CF"/>
      </a:accent4>
      <a:accent5>
        <a:srgbClr val="B1B2B3"/>
      </a:accent5>
      <a:accent6>
        <a:srgbClr val="D7D7D7"/>
      </a:accent6>
      <a:hlink>
        <a:srgbClr val="791F82"/>
      </a:hlink>
      <a:folHlink>
        <a:srgbClr val="B1B2B3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6257F760ED4DC408D00946458ED88BD" ma:contentTypeVersion="2" ma:contentTypeDescription="Vytvoří nový dokument" ma:contentTypeScope="" ma:versionID="c285c95a386fec0c0f3ee5c4de204d46">
  <xsd:schema xmlns:xsd="http://www.w3.org/2001/XMLSchema" xmlns:xs="http://www.w3.org/2001/XMLSchema" xmlns:p="http://schemas.microsoft.com/office/2006/metadata/properties" xmlns:ns2="8e64289b-a868-4bff-b234-13d964f58606" targetNamespace="http://schemas.microsoft.com/office/2006/metadata/properties" ma:root="true" ma:fieldsID="edb2db5a4ccb676650a27751c2cb4d75" ns2:_="">
    <xsd:import namespace="8e64289b-a868-4bff-b234-13d964f586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64289b-a868-4bff-b234-13d964f586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358C22-34FC-467C-8589-0D153CC0E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B1945B-BFA2-4ED5-87FF-B209F10A4D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e64289b-a868-4bff-b234-13d964f586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AC3823-6C91-40AF-8487-1451FA10B4F3}">
  <ds:schemaRefs>
    <ds:schemaRef ds:uri="http://schemas.microsoft.com/office/2006/metadata/properties"/>
    <ds:schemaRef ds:uri="http://purl.org/dc/dcmitype/"/>
    <ds:schemaRef ds:uri="6a922a7c-6dc8-4589-a177-51437d71399b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f33143a-98ab-467a-a3b4-642f1d1a88b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3_Präsentationsvorlage_SZD</Template>
  <TotalTime>14</TotalTime>
  <Words>3854</Words>
  <Application>Microsoft Office PowerPoint</Application>
  <PresentationFormat>Vlastní</PresentationFormat>
  <Paragraphs>715</Paragraphs>
  <Slides>86</Slides>
  <Notes>84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86</vt:i4>
      </vt:variant>
    </vt:vector>
  </HeadingPairs>
  <TitlesOfParts>
    <vt:vector size="88" baseType="lpstr">
      <vt:lpstr>Larissa</vt:lpstr>
      <vt:lpstr>1_Larissa</vt:lpstr>
      <vt:lpstr>Snímek 1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  <vt:lpstr>Schwarz | FV | Best Practice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alexander.schleicher@mail.schwarz</dc:creator>
  <cp:lastModifiedBy>Josef Kudrna</cp:lastModifiedBy>
  <cp:revision>437</cp:revision>
  <cp:lastPrinted>2020-07-14T08:44:04Z</cp:lastPrinted>
  <dcterms:created xsi:type="dcterms:W3CDTF">2020-07-14T08:08:38Z</dcterms:created>
  <dcterms:modified xsi:type="dcterms:W3CDTF">2022-06-01T11:27:57Z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0x01010016257F760ED4DC408D00946458ED88BD</vt:lpwstr>
  </property>
  <property fmtid="{D5CDD505-2E9C-101B-9397-08002B2CF9AE}" pid="3" name="Dokumentart">
    <vt:lpwstr>3;#Vorlage|f2dcfbc8-fb57-4e80-9e1d-aab8dec6de60</vt:lpwstr>
  </property>
  <property fmtid="{D5CDD505-2E9C-101B-9397-08002B2CF9AE}" pid="4" name="Schwarz_ValidFrom">
    <vt:filetime>2019-06-24T11:32:32Z</vt:filetime>
  </property>
  <property fmtid="{D5CDD505-2E9C-101B-9397-08002B2CF9AE}" pid="5" name="Schwarz_MajorVersion">
    <vt:r8>0</vt:r8>
  </property>
  <property fmtid="{D5CDD505-2E9C-101B-9397-08002B2CF9AE}" pid="6" name="Schwarz_MinorVersion">
    <vt:r8>1</vt:r8>
  </property>
  <property fmtid="{D5CDD505-2E9C-101B-9397-08002B2CF9AE}" pid="7" name="Schwarz_Title">
    <vt:lpwstr>Präsentationsvorlage SZD</vt:lpwstr>
  </property>
  <property fmtid="{D5CDD505-2E9C-101B-9397-08002B2CF9AE}" pid="8" name="Schwarz_ExpirationDate">
    <vt:filetime>2019-06-24T11:32:32Z</vt:filetime>
  </property>
</Properties>
</file>